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5" r:id="rId5"/>
    <p:sldId id="266" r:id="rId6"/>
    <p:sldId id="267" r:id="rId7"/>
    <p:sldId id="273" r:id="rId8"/>
    <p:sldId id="274" r:id="rId9"/>
    <p:sldId id="275" r:id="rId10"/>
    <p:sldId id="276" r:id="rId11"/>
    <p:sldId id="277" r:id="rId12"/>
    <p:sldId id="278" r:id="rId13"/>
    <p:sldId id="258" r:id="rId14"/>
    <p:sldId id="259" r:id="rId15"/>
    <p:sldId id="262" r:id="rId16"/>
    <p:sldId id="263" r:id="rId17"/>
    <p:sldId id="268" r:id="rId18"/>
    <p:sldId id="272" r:id="rId19"/>
    <p:sldId id="269" r:id="rId20"/>
    <p:sldId id="270" r:id="rId21"/>
    <p:sldId id="271" r:id="rId22"/>
    <p:sldId id="261" r:id="rId23"/>
    <p:sldId id="279" r:id="rId24"/>
    <p:sldId id="280" r:id="rId25"/>
    <p:sldId id="281" r:id="rId26"/>
    <p:sldId id="282" r:id="rId2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1" d="100"/>
          <a:sy n="51" d="100"/>
        </p:scale>
        <p:origin x="-573" y="-5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398A3088-CD54-47CB-B01D-A994AD9B9325}" type="datetimeFigureOut">
              <a:rPr lang="ru-RU" smtClean="0"/>
              <a:t>05.12.2022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816621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98A3088-CD54-47CB-B01D-A994AD9B9325}" type="datetimeFigureOut">
              <a:rPr lang="ru-RU" smtClean="0"/>
              <a:t>05.12.2022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2147667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98A3088-CD54-47CB-B01D-A994AD9B9325}" type="datetimeFigureOut">
              <a:rPr lang="ru-RU" smtClean="0"/>
              <a:t>05.12.2022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30574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98A3088-CD54-47CB-B01D-A994AD9B9325}" type="datetimeFigureOut">
              <a:rPr lang="ru-RU" smtClean="0"/>
              <a:t>05.12.2022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3730371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398A3088-CD54-47CB-B01D-A994AD9B9325}" type="datetimeFigureOut">
              <a:rPr lang="ru-RU" smtClean="0"/>
              <a:t>05.12.2022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2097549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398A3088-CD54-47CB-B01D-A994AD9B9325}" type="datetimeFigureOut">
              <a:rPr lang="ru-RU" smtClean="0"/>
              <a:t>05.12.2022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2210435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398A3088-CD54-47CB-B01D-A994AD9B9325}" type="datetimeFigureOut">
              <a:rPr lang="ru-RU" smtClean="0"/>
              <a:t>05.12.2022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264610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398A3088-CD54-47CB-B01D-A994AD9B9325}" type="datetimeFigureOut">
              <a:rPr lang="ru-RU" smtClean="0"/>
              <a:t>05.12.2022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3143650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98A3088-CD54-47CB-B01D-A994AD9B9325}" type="datetimeFigureOut">
              <a:rPr lang="ru-RU" smtClean="0"/>
              <a:t>05.12.2022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1993812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398A3088-CD54-47CB-B01D-A994AD9B9325}" type="datetimeFigureOut">
              <a:rPr lang="ru-RU" smtClean="0"/>
              <a:t>05.12.2022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165602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398A3088-CD54-47CB-B01D-A994AD9B9325}" type="datetimeFigureOut">
              <a:rPr lang="ru-RU" smtClean="0"/>
              <a:t>05.12.2022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7C65111-9222-423C-9FC2-2B8878F649CF}" type="slidenum">
              <a:rPr lang="ru-RU" smtClean="0"/>
              <a:t>‹#›</a:t>
            </a:fld>
            <a:endParaRPr lang="ru-RU"/>
          </a:p>
        </p:txBody>
      </p:sp>
    </p:spTree>
    <p:extLst>
      <p:ext uri="{BB962C8B-B14F-4D97-AF65-F5344CB8AC3E}">
        <p14:creationId xmlns:p14="http://schemas.microsoft.com/office/powerpoint/2010/main" val="1595070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8A3088-CD54-47CB-B01D-A994AD9B9325}" type="datetimeFigureOut">
              <a:rPr lang="ru-RU" smtClean="0"/>
              <a:t>05.12.2022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65111-9222-423C-9FC2-2B8878F649CF}" type="slidenum">
              <a:rPr lang="ru-RU" smtClean="0"/>
              <a:t>‹#›</a:t>
            </a:fld>
            <a:endParaRPr lang="ru-RU"/>
          </a:p>
        </p:txBody>
      </p:sp>
    </p:spTree>
    <p:extLst>
      <p:ext uri="{BB962C8B-B14F-4D97-AF65-F5344CB8AC3E}">
        <p14:creationId xmlns:p14="http://schemas.microsoft.com/office/powerpoint/2010/main" val="2316625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abs-org.ru/wp-content/uploads/2017/06/1-76.png"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abs-org.ru/wp-content/uploads/2017/06/1_11-21.png"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solidFill>
                  <a:srgbClr val="C00000"/>
                </a:solidFill>
              </a:rPr>
              <a:t>Кодирование звуковой и графической информации</a:t>
            </a:r>
            <a:endParaRPr lang="ru-RU" dirty="0">
              <a:solidFill>
                <a:srgbClr val="C00000"/>
              </a:solidFill>
            </a:endParaRPr>
          </a:p>
        </p:txBody>
      </p:sp>
      <p:sp>
        <p:nvSpPr>
          <p:cNvPr id="3" name="Подзаголовок 2"/>
          <p:cNvSpPr>
            <a:spLocks noGrp="1"/>
          </p:cNvSpPr>
          <p:nvPr>
            <p:ph type="subTitle" idx="1"/>
          </p:nvPr>
        </p:nvSpPr>
        <p:spPr/>
        <p:txBody>
          <a:bodyPr>
            <a:noAutofit/>
          </a:bodyPr>
          <a:lstStyle/>
          <a:p>
            <a:r>
              <a:rPr lang="ru-RU" sz="2000" i="1" u="sng" dirty="0" smtClean="0">
                <a:solidFill>
                  <a:schemeClr val="tx1"/>
                </a:solidFill>
              </a:rPr>
              <a:t>Уровень </a:t>
            </a:r>
            <a:r>
              <a:rPr lang="ru-RU" sz="2000" i="1" u="sng" dirty="0">
                <a:solidFill>
                  <a:schemeClr val="tx1"/>
                </a:solidFill>
              </a:rPr>
              <a:t>сложности</a:t>
            </a:r>
            <a:r>
              <a:rPr lang="ru-RU" sz="2000" i="1" dirty="0">
                <a:solidFill>
                  <a:schemeClr val="tx1"/>
                </a:solidFill>
              </a:rPr>
              <a:t> — базовый,</a:t>
            </a:r>
            <a:r>
              <a:rPr lang="ru-RU" sz="2000" dirty="0" smtClean="0">
                <a:solidFill>
                  <a:schemeClr val="tx1"/>
                </a:solidFill>
              </a:rPr>
              <a:t/>
            </a:r>
            <a:br>
              <a:rPr lang="ru-RU" sz="2000" dirty="0" smtClean="0">
                <a:solidFill>
                  <a:schemeClr val="tx1"/>
                </a:solidFill>
              </a:rPr>
            </a:br>
            <a:r>
              <a:rPr lang="ru-RU" sz="2000" i="1" u="sng" dirty="0">
                <a:solidFill>
                  <a:schemeClr val="tx1"/>
                </a:solidFill>
              </a:rPr>
              <a:t>Требуется использование специализированного программного обеспечения</a:t>
            </a:r>
            <a:r>
              <a:rPr lang="ru-RU" sz="2000" i="1" dirty="0">
                <a:solidFill>
                  <a:schemeClr val="tx1"/>
                </a:solidFill>
              </a:rPr>
              <a:t> — нет,</a:t>
            </a:r>
            <a:r>
              <a:rPr lang="ru-RU" sz="2000" dirty="0" smtClean="0">
                <a:solidFill>
                  <a:schemeClr val="tx1"/>
                </a:solidFill>
              </a:rPr>
              <a:t/>
            </a:r>
            <a:br>
              <a:rPr lang="ru-RU" sz="2000" dirty="0" smtClean="0">
                <a:solidFill>
                  <a:schemeClr val="tx1"/>
                </a:solidFill>
              </a:rPr>
            </a:br>
            <a:r>
              <a:rPr lang="ru-RU" sz="2000" i="1" u="sng" dirty="0">
                <a:solidFill>
                  <a:schemeClr val="tx1"/>
                </a:solidFill>
              </a:rPr>
              <a:t>Максимальный балл</a:t>
            </a:r>
            <a:r>
              <a:rPr lang="ru-RU" sz="2000" i="1" dirty="0">
                <a:solidFill>
                  <a:schemeClr val="tx1"/>
                </a:solidFill>
              </a:rPr>
              <a:t> — 1,</a:t>
            </a:r>
            <a:r>
              <a:rPr lang="ru-RU" sz="2000" dirty="0" smtClean="0">
                <a:solidFill>
                  <a:schemeClr val="tx1"/>
                </a:solidFill>
              </a:rPr>
              <a:t/>
            </a:r>
            <a:br>
              <a:rPr lang="ru-RU" sz="2000" dirty="0" smtClean="0">
                <a:solidFill>
                  <a:schemeClr val="tx1"/>
                </a:solidFill>
              </a:rPr>
            </a:br>
            <a:r>
              <a:rPr lang="ru-RU" sz="2000" i="1" u="sng" dirty="0">
                <a:solidFill>
                  <a:schemeClr val="tx1"/>
                </a:solidFill>
              </a:rPr>
              <a:t>Примерное время выполнения</a:t>
            </a:r>
            <a:r>
              <a:rPr lang="ru-RU" sz="2000" i="1" dirty="0">
                <a:solidFill>
                  <a:schemeClr val="tx1"/>
                </a:solidFill>
              </a:rPr>
              <a:t> — 5 минут.</a:t>
            </a:r>
            <a:r>
              <a:rPr lang="ru-RU" sz="2000" dirty="0" smtClean="0">
                <a:solidFill>
                  <a:schemeClr val="tx1"/>
                </a:solidFill>
              </a:rPr>
              <a:t/>
            </a:r>
            <a:br>
              <a:rPr lang="ru-RU" sz="2000" dirty="0" smtClean="0">
                <a:solidFill>
                  <a:schemeClr val="tx1"/>
                </a:solidFill>
              </a:rPr>
            </a:br>
            <a:r>
              <a:rPr lang="ru-RU" sz="2000" i="1" dirty="0">
                <a:solidFill>
                  <a:schemeClr val="tx1"/>
                </a:solidFill>
              </a:rPr>
              <a:t>  </a:t>
            </a:r>
            <a:r>
              <a:rPr lang="ru-RU" sz="2000" dirty="0" smtClean="0">
                <a:solidFill>
                  <a:schemeClr val="tx1"/>
                </a:solidFill>
              </a:rPr>
              <a:t/>
            </a:r>
            <a:br>
              <a:rPr lang="ru-RU" sz="2000" dirty="0" smtClean="0">
                <a:solidFill>
                  <a:schemeClr val="tx1"/>
                </a:solidFill>
              </a:rPr>
            </a:br>
            <a:r>
              <a:rPr lang="ru-RU" sz="2000" b="1" i="1" dirty="0">
                <a:solidFill>
                  <a:schemeClr val="tx1"/>
                </a:solidFill>
              </a:rPr>
              <a:t>Проверяемые элементы содержания:</a:t>
            </a:r>
            <a:r>
              <a:rPr lang="ru-RU" sz="2000" i="1" dirty="0">
                <a:solidFill>
                  <a:schemeClr val="tx1"/>
                </a:solidFill>
              </a:rPr>
              <a:t> Умение определять объём памяти, необходимый для хранения графической и звуковой информации</a:t>
            </a:r>
            <a:endParaRPr lang="ru-RU" sz="2000" dirty="0">
              <a:solidFill>
                <a:schemeClr val="tx1"/>
              </a:solidFill>
            </a:endParaRPr>
          </a:p>
        </p:txBody>
      </p:sp>
    </p:spTree>
    <p:extLst>
      <p:ext uri="{BB962C8B-B14F-4D97-AF65-F5344CB8AC3E}">
        <p14:creationId xmlns:p14="http://schemas.microsoft.com/office/powerpoint/2010/main" val="26544564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Rectangle 1"/>
          <p:cNvSpPr>
            <a:spLocks noChangeArrowheads="1"/>
          </p:cNvSpPr>
          <p:nvPr/>
        </p:nvSpPr>
        <p:spPr bwMode="auto">
          <a:xfrm>
            <a:off x="82252" y="-47168"/>
            <a:ext cx="9061748"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solidFill>
                  <a:srgbClr val="000000"/>
                </a:solidFill>
                <a:effectLst/>
                <a:latin typeface="+mn-lt"/>
              </a:rPr>
              <a:t>Разрешение изображения изменилось с 300 </a:t>
            </a:r>
            <a:r>
              <a:rPr kumimoji="0" lang="ru-RU" altLang="ru-RU" sz="2800" b="0" i="0" u="none" strike="noStrike" cap="none" normalizeH="0" baseline="0" dirty="0" err="1" smtClean="0">
                <a:ln>
                  <a:noFill/>
                </a:ln>
                <a:solidFill>
                  <a:srgbClr val="000000"/>
                </a:solidFill>
                <a:effectLst/>
                <a:latin typeface="+mn-lt"/>
              </a:rPr>
              <a:t>dpi</a:t>
            </a:r>
            <a:r>
              <a:rPr kumimoji="0" lang="ru-RU" altLang="ru-RU" sz="2800" b="0" i="0" u="none" strike="noStrike" cap="none" normalizeH="0" baseline="0" dirty="0" smtClean="0">
                <a:ln>
                  <a:noFill/>
                </a:ln>
                <a:solidFill>
                  <a:srgbClr val="000000"/>
                </a:solidFill>
                <a:effectLst/>
                <a:latin typeface="+mn-lt"/>
              </a:rPr>
              <a:t> на 150 </a:t>
            </a:r>
            <a:r>
              <a:rPr kumimoji="0" lang="ru-RU" altLang="ru-RU" sz="2800" b="0" i="0" u="none" strike="noStrike" cap="none" normalizeH="0" baseline="0" dirty="0" err="1" smtClean="0">
                <a:ln>
                  <a:noFill/>
                </a:ln>
                <a:solidFill>
                  <a:srgbClr val="000000"/>
                </a:solidFill>
                <a:effectLst/>
                <a:latin typeface="+mn-lt"/>
              </a:rPr>
              <a:t>dpi</a:t>
            </a:r>
            <a:r>
              <a:rPr kumimoji="0" lang="ru-RU" altLang="ru-RU" sz="2800" b="0" i="0" u="none" strike="noStrike" cap="none" normalizeH="0" baseline="0" dirty="0" smtClean="0">
                <a:ln>
                  <a:noFill/>
                </a:ln>
                <a:solidFill>
                  <a:srgbClr val="000000"/>
                </a:solidFill>
                <a:effectLst/>
                <a:latin typeface="+mn-lt"/>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solidFill>
                  <a:srgbClr val="000000"/>
                </a:solidFill>
                <a:effectLst/>
                <a:latin typeface="+mn-lt"/>
              </a:rPr>
              <a:t> Это значит, что оно изменилось в                                    раз.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2800" b="0" i="0" u="none" strike="noStrike" cap="none" normalizeH="0" baseline="0" dirty="0" smtClean="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solidFill>
                  <a:srgbClr val="000000"/>
                </a:solidFill>
                <a:effectLst/>
                <a:latin typeface="+mn-lt"/>
              </a:rPr>
              <a:t>Количество цветов в палитре было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solidFill>
                  <a:srgbClr val="000000"/>
                </a:solidFill>
                <a:effectLst/>
                <a:latin typeface="+mn-lt"/>
              </a:rPr>
              <a:t>изменено в                        раз. </a:t>
            </a:r>
          </a:p>
          <a:p>
            <a:pPr marL="0" marR="0" lvl="0" indent="0" algn="just" defTabSz="914400" rtl="0" eaLnBrk="0" fontAlgn="base" latinLnBrk="0" hangingPunct="0">
              <a:lnSpc>
                <a:spcPct val="100000"/>
              </a:lnSpc>
              <a:spcBef>
                <a:spcPct val="0"/>
              </a:spcBef>
              <a:spcAft>
                <a:spcPct val="0"/>
              </a:spcAft>
              <a:buClrTx/>
              <a:buSzTx/>
              <a:buFontTx/>
              <a:buNone/>
              <a:tabLst/>
            </a:pPr>
            <a:endParaRPr lang="ru-RU" altLang="ru-RU" sz="2800" dirty="0" smtClean="0">
              <a:solidFill>
                <a:srgbClr val="000000"/>
              </a:solidFill>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2800" b="0" i="0" u="none" strike="noStrike" cap="none" normalizeH="0" baseline="0" dirty="0" smtClean="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solidFill>
                  <a:srgbClr val="000000"/>
                </a:solidFill>
                <a:effectLst/>
                <a:latin typeface="+mn-lt"/>
              </a:rPr>
              <a:t>Следовательно, средний размер документа,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solidFill>
                  <a:srgbClr val="000000"/>
                </a:solidFill>
                <a:effectLst/>
                <a:latin typeface="+mn-lt"/>
              </a:rPr>
              <a:t>отсканированного с изменёнными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solidFill>
                  <a:srgbClr val="000000"/>
                </a:solidFill>
                <a:effectLst/>
                <a:latin typeface="+mn-lt"/>
              </a:rPr>
              <a:t>параметрами равняется                               Мбайт.</a:t>
            </a:r>
            <a:endParaRPr kumimoji="0" lang="ru-RU" altLang="ru-RU" sz="28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solidFill>
                  <a:srgbClr val="000000"/>
                </a:solidFill>
                <a:effectLst/>
                <a:latin typeface="+mn-lt"/>
              </a:rPr>
              <a:t> </a:t>
            </a:r>
            <a:endParaRPr kumimoji="0" lang="ru-RU" altLang="ru-RU" sz="28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solidFill>
                  <a:srgbClr val="000000"/>
                </a:solidFill>
                <a:effectLst/>
                <a:latin typeface="+mn-lt"/>
              </a:rPr>
              <a:t>Ответ: 2.</a:t>
            </a:r>
          </a:p>
        </p:txBody>
      </p:sp>
      <p:sp>
        <p:nvSpPr>
          <p:cNvPr id="4" name="AutoShape 2" descr=" дробь: числитель: 150 умножить на 150, знаменатель: 300 умножить на 300 конец дроби =0,25 "/>
          <p:cNvSpPr>
            <a:spLocks noChangeAspect="1" noChangeArrowheads="1"/>
          </p:cNvSpPr>
          <p:nvPr/>
        </p:nvSpPr>
        <p:spPr bwMode="auto">
          <a:xfrm>
            <a:off x="5394325"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3" descr=" дробь: числитель: 8, знаменатель: 16 конец дроби =0,5 "/>
          <p:cNvSpPr>
            <a:spLocks noChangeAspect="1" noChangeArrowheads="1"/>
          </p:cNvSpPr>
          <p:nvPr/>
        </p:nvSpPr>
        <p:spPr bwMode="auto">
          <a:xfrm>
            <a:off x="8424863"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4" descr="16 умножить на 0,25 умножить на 0,5=2."/>
          <p:cNvSpPr>
            <a:spLocks noChangeAspect="1" noChangeArrowheads="1"/>
          </p:cNvSpPr>
          <p:nvPr/>
        </p:nvSpPr>
        <p:spPr bwMode="auto">
          <a:xfrm>
            <a:off x="14533563"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324" y="747447"/>
            <a:ext cx="2565103" cy="77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204864"/>
            <a:ext cx="1402025" cy="749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4365104"/>
            <a:ext cx="224253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6938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algn="l"/>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1. </a:t>
            </a:r>
            <a:r>
              <a:rPr lang="ru-RU" sz="2000" dirty="0"/>
              <a:t>Музыкальный фрагмент был оцифрован и записан в виде файла без использования сжатия данных. Получившийся файл был передан в город А по каналу связи за 30 секунд. Затем тот же музыкальный фрагмент был оцифрован повторно с разрешением в 2 раза выше и частотой дискретизации в 1,5 раза меньше, чем в первый раз. Сжатие данных не производилось. Полученный файл был передан в город Б; пропускная способность канала связи с городом Б в 4 раза выше, чем канала связи с городом А. Сколько секунд длилась передача файла в город Б? В ответе запишите только целое число, единицу измерения писать не нужно</a:t>
            </a:r>
            <a:r>
              <a:rPr lang="ru-RU" sz="2000" dirty="0" smtClean="0"/>
              <a:t>.</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smtClean="0"/>
              <a:t>2. </a:t>
            </a:r>
            <a:r>
              <a:rPr lang="ru-RU" sz="2000" dirty="0"/>
              <a:t>Какой минимальный объём памяти (в Кбайт) нужно зарезервировать, чтобы можно было сохранить любое растровое изображение размером 1024x1024 пикселей при условии, что в изображении могут использоваться 16 различных цветов? В ответе запишите только целое число, единицу измерения писать не нужно.</a:t>
            </a:r>
            <a:r>
              <a:rPr lang="ru-RU" sz="2000" dirty="0" smtClean="0"/>
              <a:t/>
            </a:r>
            <a:br>
              <a:rPr lang="ru-RU" sz="2000" dirty="0" smtClean="0"/>
            </a:br>
            <a:r>
              <a:rPr lang="ru-RU" sz="2000" dirty="0" smtClean="0"/>
              <a:t/>
            </a:r>
            <a:br>
              <a:rPr lang="ru-RU" sz="2000" dirty="0" smtClean="0"/>
            </a:br>
            <a:endParaRPr lang="ru-RU" sz="2000" dirty="0"/>
          </a:p>
        </p:txBody>
      </p:sp>
    </p:spTree>
    <p:extLst>
      <p:ext uri="{BB962C8B-B14F-4D97-AF65-F5344CB8AC3E}">
        <p14:creationId xmlns:p14="http://schemas.microsoft.com/office/powerpoint/2010/main" val="204762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Ответы:</a:t>
            </a:r>
            <a:endParaRPr lang="ru-RU" dirty="0"/>
          </a:p>
        </p:txBody>
      </p:sp>
      <p:sp>
        <p:nvSpPr>
          <p:cNvPr id="3" name="Прямоугольник 2"/>
          <p:cNvSpPr/>
          <p:nvPr/>
        </p:nvSpPr>
        <p:spPr>
          <a:xfrm>
            <a:off x="884210" y="1268760"/>
            <a:ext cx="5759782" cy="3970318"/>
          </a:xfrm>
          <a:prstGeom prst="rect">
            <a:avLst/>
          </a:prstGeom>
        </p:spPr>
        <p:txBody>
          <a:bodyPr wrap="none">
            <a:spAutoFit/>
          </a:bodyPr>
          <a:lstStyle/>
          <a:p>
            <a:r>
              <a:rPr lang="ru-RU" sz="3600" dirty="0"/>
              <a:t>Ответ: 10</a:t>
            </a:r>
            <a:r>
              <a:rPr lang="ru-RU" sz="3600" dirty="0" smtClean="0"/>
              <a:t>.</a:t>
            </a:r>
          </a:p>
          <a:p>
            <a:endParaRPr lang="ru-RU" sz="3600" dirty="0"/>
          </a:p>
          <a:p>
            <a:endParaRPr lang="ru-RU" sz="3600" dirty="0" smtClean="0"/>
          </a:p>
          <a:p>
            <a:r>
              <a:rPr lang="ru-RU" sz="3600" dirty="0" smtClean="0"/>
              <a:t>Ответ: 512</a:t>
            </a:r>
          </a:p>
          <a:p>
            <a:endParaRPr lang="ru-RU" sz="3600" dirty="0"/>
          </a:p>
          <a:p>
            <a:r>
              <a:rPr lang="ru-RU" sz="3600" dirty="0" smtClean="0"/>
              <a:t>Решу ЕГЭ: вариант </a:t>
            </a:r>
            <a:r>
              <a:rPr lang="ru-RU" sz="3600" b="1" dirty="0"/>
              <a:t>11942128</a:t>
            </a:r>
          </a:p>
          <a:p>
            <a:endParaRPr lang="ru-RU" sz="3600" dirty="0"/>
          </a:p>
        </p:txBody>
      </p:sp>
      <p:sp>
        <p:nvSpPr>
          <p:cNvPr id="4" name="AutoShape 2" descr="x умножить на 2 : 1.5 = дробь: числитель: 4 умножить на x, знаменатель: 3 конец дроби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4" descr="x умножить на 2 : 1.5 = дробь: числитель: 4 умножить на x, знаменатель: 3 конец дроби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6" descr="x умножить на 2 : 1.5 = дробь: числитель: 4 умножить на x, знаменатель: 3 конец дроби "/>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8" descr="x умножить на 2 : 1.5 = дробь: числитель: 4 умножить на x, знаменатель: 3 конец дроби "/>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144541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Задача 1</a:t>
            </a:r>
            <a:endParaRPr lang="ru-RU" dirty="0"/>
          </a:p>
        </p:txBody>
      </p:sp>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9324" t="16206" r="7950" b="22272"/>
          <a:stretch/>
        </p:blipFill>
        <p:spPr>
          <a:xfrm>
            <a:off x="0" y="1556791"/>
            <a:ext cx="9144000" cy="5301209"/>
          </a:xfrm>
          <a:prstGeom prst="rect">
            <a:avLst/>
          </a:prstGeom>
        </p:spPr>
      </p:pic>
    </p:spTree>
    <p:extLst>
      <p:ext uri="{BB962C8B-B14F-4D97-AF65-F5344CB8AC3E}">
        <p14:creationId xmlns:p14="http://schemas.microsoft.com/office/powerpoint/2010/main" val="2584830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val="0"/>
              </a:ext>
            </a:extLst>
          </a:blip>
          <a:srcRect l="7828" t="17534" r="8347" b="6484"/>
          <a:stretch/>
        </p:blipFill>
        <p:spPr>
          <a:xfrm>
            <a:off x="755576" y="1484784"/>
            <a:ext cx="7444554" cy="5040560"/>
          </a:xfrm>
          <a:prstGeom prst="rect">
            <a:avLst/>
          </a:prstGeom>
        </p:spPr>
      </p:pic>
      <p:sp>
        <p:nvSpPr>
          <p:cNvPr id="3" name="Прямоугольник 2"/>
          <p:cNvSpPr/>
          <p:nvPr/>
        </p:nvSpPr>
        <p:spPr>
          <a:xfrm>
            <a:off x="3347864" y="476672"/>
            <a:ext cx="3384376" cy="769441"/>
          </a:xfrm>
          <a:prstGeom prst="rect">
            <a:avLst/>
          </a:prstGeom>
        </p:spPr>
        <p:txBody>
          <a:bodyPr wrap="square">
            <a:spAutoFit/>
          </a:bodyPr>
          <a:lstStyle/>
          <a:p>
            <a:r>
              <a:rPr lang="ru-RU" sz="4400" dirty="0" smtClean="0"/>
              <a:t>Задача 1</a:t>
            </a:r>
            <a:endParaRPr lang="ru-RU" sz="4400" dirty="0"/>
          </a:p>
        </p:txBody>
      </p:sp>
    </p:spTree>
    <p:extLst>
      <p:ext uri="{BB962C8B-B14F-4D97-AF65-F5344CB8AC3E}">
        <p14:creationId xmlns:p14="http://schemas.microsoft.com/office/powerpoint/2010/main" val="2621509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Задача 2</a:t>
            </a:r>
            <a:endParaRPr lang="ru-RU" dirty="0"/>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9902" t="18159" r="7923" b="21791"/>
          <a:stretch/>
        </p:blipFill>
        <p:spPr>
          <a:xfrm>
            <a:off x="138812" y="1268760"/>
            <a:ext cx="8822011" cy="4824536"/>
          </a:xfrm>
          <a:prstGeom prst="rect">
            <a:avLst/>
          </a:prstGeom>
        </p:spPr>
      </p:pic>
    </p:spTree>
    <p:extLst>
      <p:ext uri="{BB962C8B-B14F-4D97-AF65-F5344CB8AC3E}">
        <p14:creationId xmlns:p14="http://schemas.microsoft.com/office/powerpoint/2010/main" val="19923738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Задача 2</a:t>
            </a:r>
            <a:endParaRPr lang="ru-RU" dirty="0"/>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11298" t="16788" r="7628" b="9680"/>
          <a:stretch/>
        </p:blipFill>
        <p:spPr>
          <a:xfrm>
            <a:off x="649840" y="1484783"/>
            <a:ext cx="7882600" cy="5350181"/>
          </a:xfrm>
          <a:prstGeom prst="rect">
            <a:avLst/>
          </a:prstGeom>
        </p:spPr>
      </p:pic>
    </p:spTree>
    <p:extLst>
      <p:ext uri="{BB962C8B-B14F-4D97-AF65-F5344CB8AC3E}">
        <p14:creationId xmlns:p14="http://schemas.microsoft.com/office/powerpoint/2010/main" val="25111821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Дискретизация">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777" y="1196752"/>
            <a:ext cx="3295650" cy="2543176"/>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p:txBody>
          <a:bodyPr>
            <a:normAutofit fontScale="90000"/>
          </a:bodyPr>
          <a:lstStyle/>
          <a:p>
            <a:r>
              <a:rPr lang="ru-RU" b="1" cap="all" dirty="0" smtClean="0"/>
              <a:t/>
            </a:r>
            <a:br>
              <a:rPr lang="ru-RU" b="1" cap="all" dirty="0" smtClean="0"/>
            </a:br>
            <a:r>
              <a:rPr lang="ru-RU" b="1" cap="all" dirty="0" smtClean="0"/>
              <a:t>КОДИРОВАНИЕ </a:t>
            </a:r>
            <a:r>
              <a:rPr lang="ru-RU" b="1" cap="all" dirty="0"/>
              <a:t>ЗВУКОВОЙ ИНФОРМАЦИИ</a:t>
            </a:r>
            <a:br>
              <a:rPr lang="ru-RU" b="1" cap="all" dirty="0"/>
            </a:br>
            <a:endParaRPr lang="ru-RU" dirty="0"/>
          </a:p>
        </p:txBody>
      </p:sp>
      <p:sp>
        <p:nvSpPr>
          <p:cNvPr id="4" name="Rectangle 1"/>
          <p:cNvSpPr>
            <a:spLocks noChangeArrowheads="1"/>
          </p:cNvSpPr>
          <p:nvPr/>
        </p:nvSpPr>
        <p:spPr bwMode="auto">
          <a:xfrm>
            <a:off x="0" y="-215419"/>
            <a:ext cx="91407"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459" tIns="0" rIns="0" bIns="15235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Прямоугольник 4"/>
          <p:cNvSpPr/>
          <p:nvPr/>
        </p:nvSpPr>
        <p:spPr>
          <a:xfrm>
            <a:off x="467544" y="1036588"/>
            <a:ext cx="5832648" cy="5940088"/>
          </a:xfrm>
          <a:prstGeom prst="rect">
            <a:avLst/>
          </a:prstGeom>
        </p:spPr>
        <p:txBody>
          <a:bodyPr wrap="square">
            <a:spAutoFit/>
          </a:bodyPr>
          <a:lstStyle/>
          <a:p>
            <a:pPr lvl="0" eaLnBrk="0" fontAlgn="base" hangingPunct="0">
              <a:spcBef>
                <a:spcPct val="0"/>
              </a:spcBef>
              <a:spcAft>
                <a:spcPct val="0"/>
              </a:spcAft>
              <a:buFontTx/>
              <a:buChar char="•"/>
            </a:pPr>
            <a:endParaRPr lang="ru-RU" altLang="ru-RU" sz="2400" b="1" dirty="0" smtClean="0">
              <a:solidFill>
                <a:srgbClr val="555555"/>
              </a:solidFill>
              <a:latin typeface="Open Sans"/>
              <a:cs typeface="Arial" pitchFamily="34" charset="0"/>
            </a:endParaRPr>
          </a:p>
          <a:p>
            <a:pPr lvl="0" eaLnBrk="0" fontAlgn="base" hangingPunct="0">
              <a:spcBef>
                <a:spcPct val="0"/>
              </a:spcBef>
              <a:spcAft>
                <a:spcPct val="0"/>
              </a:spcAft>
              <a:buFontTx/>
              <a:buChar char="•"/>
            </a:pPr>
            <a:endParaRPr lang="ru-RU" altLang="ru-RU" sz="2400" b="1" dirty="0">
              <a:solidFill>
                <a:srgbClr val="555555"/>
              </a:solidFill>
              <a:latin typeface="Open Sans"/>
              <a:cs typeface="Arial" pitchFamily="34" charset="0"/>
            </a:endParaRPr>
          </a:p>
          <a:p>
            <a:pPr lvl="0" eaLnBrk="0" fontAlgn="base" hangingPunct="0">
              <a:spcBef>
                <a:spcPct val="0"/>
              </a:spcBef>
              <a:spcAft>
                <a:spcPct val="0"/>
              </a:spcAft>
              <a:buFontTx/>
              <a:buChar char="•"/>
            </a:pPr>
            <a:endParaRPr lang="ru-RU" altLang="ru-RU" sz="2400" b="1" dirty="0" smtClean="0">
              <a:solidFill>
                <a:srgbClr val="555555"/>
              </a:solidFill>
              <a:latin typeface="Open Sans"/>
              <a:cs typeface="Arial" pitchFamily="34" charset="0"/>
            </a:endParaRPr>
          </a:p>
          <a:p>
            <a:pPr lvl="0" eaLnBrk="0" fontAlgn="base" hangingPunct="0">
              <a:spcBef>
                <a:spcPct val="0"/>
              </a:spcBef>
              <a:spcAft>
                <a:spcPct val="0"/>
              </a:spcAft>
              <a:buFontTx/>
              <a:buChar char="•"/>
            </a:pPr>
            <a:endParaRPr lang="ru-RU" altLang="ru-RU" sz="2400" b="1" dirty="0" smtClean="0">
              <a:solidFill>
                <a:srgbClr val="555555"/>
              </a:solidFill>
              <a:latin typeface="Open Sans"/>
              <a:cs typeface="Arial" pitchFamily="34" charset="0"/>
            </a:endParaRPr>
          </a:p>
          <a:p>
            <a:pPr lvl="0" eaLnBrk="0" fontAlgn="base" hangingPunct="0">
              <a:spcBef>
                <a:spcPct val="0"/>
              </a:spcBef>
              <a:spcAft>
                <a:spcPct val="0"/>
              </a:spcAft>
              <a:buFontTx/>
              <a:buChar char="•"/>
            </a:pPr>
            <a:endParaRPr lang="ru-RU" altLang="ru-RU" sz="2400" b="1" dirty="0">
              <a:solidFill>
                <a:srgbClr val="555555"/>
              </a:solidFill>
              <a:latin typeface="Open Sans"/>
              <a:cs typeface="Arial" pitchFamily="34" charset="0"/>
            </a:endParaRPr>
          </a:p>
          <a:p>
            <a:pPr lvl="0" eaLnBrk="0" fontAlgn="base" hangingPunct="0">
              <a:spcBef>
                <a:spcPct val="0"/>
              </a:spcBef>
              <a:spcAft>
                <a:spcPct val="0"/>
              </a:spcAft>
              <a:buFontTx/>
              <a:buChar char="•"/>
            </a:pPr>
            <a:endParaRPr lang="ru-RU" altLang="ru-RU" sz="2400" b="1" dirty="0" smtClean="0">
              <a:solidFill>
                <a:srgbClr val="555555"/>
              </a:solidFill>
              <a:latin typeface="Open Sans"/>
              <a:cs typeface="Arial" pitchFamily="34" charset="0"/>
            </a:endParaRPr>
          </a:p>
          <a:p>
            <a:pPr lvl="0" eaLnBrk="0" fontAlgn="base" hangingPunct="0">
              <a:spcBef>
                <a:spcPct val="0"/>
              </a:spcBef>
              <a:spcAft>
                <a:spcPct val="0"/>
              </a:spcAft>
              <a:buFontTx/>
              <a:buChar char="•"/>
            </a:pPr>
            <a:r>
              <a:rPr lang="ru-RU" altLang="ru-RU" sz="2800" b="1" dirty="0">
                <a:latin typeface="+mj-lt"/>
                <a:ea typeface="+mj-ea"/>
                <a:cs typeface="+mj-cs"/>
              </a:rPr>
              <a:t>Оцифровка или дискретизация</a:t>
            </a:r>
            <a:r>
              <a:rPr lang="ru-RU" altLang="ru-RU" sz="2800" dirty="0">
                <a:latin typeface="+mj-lt"/>
                <a:ea typeface="+mj-ea"/>
                <a:cs typeface="+mj-cs"/>
              </a:rPr>
              <a:t> – это преобразование аналогового сигнала в цифровой код.</a:t>
            </a:r>
          </a:p>
          <a:p>
            <a:pPr lvl="0" eaLnBrk="0" fontAlgn="base" hangingPunct="0">
              <a:spcBef>
                <a:spcPct val="0"/>
              </a:spcBef>
              <a:spcAft>
                <a:spcPct val="0"/>
              </a:spcAft>
            </a:pPr>
            <a:r>
              <a:rPr lang="ru-RU" altLang="ru-RU" sz="2800" dirty="0">
                <a:latin typeface="+mj-lt"/>
                <a:ea typeface="+mj-ea"/>
                <a:cs typeface="+mj-cs"/>
                <a:hlinkClick r:id="rId2"/>
              </a:rPr>
              <a:t>  </a:t>
            </a:r>
            <a:endParaRPr lang="ru-RU" altLang="ru-RU" sz="2800" dirty="0">
              <a:latin typeface="+mj-lt"/>
              <a:ea typeface="+mj-ea"/>
              <a:cs typeface="+mj-cs"/>
            </a:endParaRPr>
          </a:p>
          <a:p>
            <a:pPr lvl="0" eaLnBrk="0" fontAlgn="base" hangingPunct="0">
              <a:spcBef>
                <a:spcPct val="0"/>
              </a:spcBef>
              <a:spcAft>
                <a:spcPct val="0"/>
              </a:spcAft>
              <a:buFontTx/>
              <a:buChar char="•"/>
            </a:pPr>
            <a:r>
              <a:rPr lang="ru-RU" altLang="ru-RU" sz="2800" dirty="0">
                <a:latin typeface="+mj-lt"/>
                <a:ea typeface="+mj-ea"/>
                <a:cs typeface="+mj-cs"/>
              </a:rPr>
              <a:t>T – интервал дискретизации (измеряется в с)</a:t>
            </a:r>
          </a:p>
          <a:p>
            <a:pPr lvl="0" eaLnBrk="0" fontAlgn="base" hangingPunct="0">
              <a:spcBef>
                <a:spcPct val="0"/>
              </a:spcBef>
              <a:spcAft>
                <a:spcPct val="0"/>
              </a:spcAft>
              <a:buFontTx/>
              <a:buChar char="•"/>
            </a:pPr>
            <a:r>
              <a:rPr lang="ru-RU" altLang="ru-RU" sz="2800" dirty="0">
                <a:latin typeface="+mj-lt"/>
                <a:ea typeface="+mj-ea"/>
                <a:cs typeface="+mj-cs"/>
              </a:rPr>
              <a:t>ƒ — частота дискретизации (измеряется в Гц, кГц)</a:t>
            </a:r>
          </a:p>
          <a:p>
            <a:pPr lvl="0" eaLnBrk="0" fontAlgn="base" hangingPunct="0">
              <a:spcBef>
                <a:spcPct val="0"/>
              </a:spcBef>
              <a:spcAft>
                <a:spcPct val="0"/>
              </a:spcAft>
            </a:pPr>
            <a:endParaRPr lang="ru-RU" altLang="ru-RU" sz="1200" dirty="0">
              <a:solidFill>
                <a:srgbClr val="27B399"/>
              </a:solidFill>
              <a:latin typeface="Open Sans"/>
              <a:cs typeface="Arial" pitchFamily="34" charset="0"/>
            </a:endParaRPr>
          </a:p>
        </p:txBody>
      </p:sp>
    </p:spTree>
    <p:extLst>
      <p:ext uri="{BB962C8B-B14F-4D97-AF65-F5344CB8AC3E}">
        <p14:creationId xmlns:p14="http://schemas.microsoft.com/office/powerpoint/2010/main" val="224607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Кодирование звука</a:t>
            </a:r>
            <a:endParaRPr lang="ru-RU" dirty="0"/>
          </a:p>
        </p:txBody>
      </p:sp>
      <p:sp>
        <p:nvSpPr>
          <p:cNvPr id="4" name="Rectangle 1"/>
          <p:cNvSpPr>
            <a:spLocks noChangeArrowheads="1"/>
          </p:cNvSpPr>
          <p:nvPr/>
        </p:nvSpPr>
        <p:spPr bwMode="auto">
          <a:xfrm>
            <a:off x="0" y="-1138749"/>
            <a:ext cx="91407" cy="2277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459" tIns="0" rIns="0" bIns="15235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2000" b="0" i="0" u="sng" strike="noStrike" cap="none" normalizeH="0" baseline="0" dirty="0" smtClean="0">
              <a:ln>
                <a:noFill/>
              </a:ln>
              <a:solidFill>
                <a:srgbClr val="27B399"/>
              </a:solidFill>
              <a:effectLst/>
              <a:latin typeface="Open Sans"/>
              <a:cs typeface="Arial" pitchFamily="34" charset="0"/>
            </a:endParaRPr>
          </a:p>
        </p:txBody>
      </p:sp>
      <p:pic>
        <p:nvPicPr>
          <p:cNvPr id="2050" name="Picture 2" descr="Разрядность кодирования">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4943475"/>
            <a:ext cx="4762500" cy="1914525"/>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11560" y="1404045"/>
            <a:ext cx="8136904" cy="3539430"/>
          </a:xfrm>
          <a:prstGeom prst="rect">
            <a:avLst/>
          </a:prstGeom>
        </p:spPr>
        <p:txBody>
          <a:bodyPr wrap="square">
            <a:spAutoFit/>
          </a:bodyPr>
          <a:lstStyle/>
          <a:p>
            <a:pPr lvl="0" eaLnBrk="0" fontAlgn="base" hangingPunct="0">
              <a:spcBef>
                <a:spcPct val="0"/>
              </a:spcBef>
              <a:spcAft>
                <a:spcPct val="0"/>
              </a:spcAft>
              <a:buFontTx/>
              <a:buChar char="•"/>
            </a:pPr>
            <a:r>
              <a:rPr lang="ru-RU" altLang="ru-RU" sz="2800" dirty="0">
                <a:latin typeface="+mj-lt"/>
                <a:ea typeface="+mj-ea"/>
                <a:cs typeface="+mj-cs"/>
              </a:rPr>
              <a:t>Частота дискретизации определяет количество отсчетов, т.е. отдельных значений сигнала, запоминаемых за 1 секунду. </a:t>
            </a:r>
            <a:r>
              <a:rPr lang="ru-RU" altLang="ru-RU" sz="2800" dirty="0">
                <a:latin typeface="+mj-lt"/>
                <a:ea typeface="+mj-ea"/>
                <a:cs typeface="+mj-cs"/>
              </a:rPr>
              <a:t>Измеряется в герцах, </a:t>
            </a:r>
            <a:endParaRPr lang="ru-RU" altLang="ru-RU" sz="2800" dirty="0" smtClean="0">
              <a:latin typeface="+mj-lt"/>
              <a:ea typeface="+mj-ea"/>
              <a:cs typeface="+mj-cs"/>
            </a:endParaRPr>
          </a:p>
          <a:p>
            <a:pPr lvl="0" eaLnBrk="0" fontAlgn="base" hangingPunct="0">
              <a:spcBef>
                <a:spcPct val="0"/>
              </a:spcBef>
              <a:spcAft>
                <a:spcPct val="0"/>
              </a:spcAft>
              <a:buFontTx/>
              <a:buChar char="•"/>
            </a:pPr>
            <a:r>
              <a:rPr lang="ru-RU" altLang="ru-RU" sz="2800" b="1" dirty="0" smtClean="0">
                <a:solidFill>
                  <a:srgbClr val="C00000"/>
                </a:solidFill>
                <a:latin typeface="+mj-lt"/>
                <a:ea typeface="+mj-ea"/>
                <a:cs typeface="+mj-cs"/>
              </a:rPr>
              <a:t>1 </a:t>
            </a:r>
            <a:r>
              <a:rPr lang="ru-RU" altLang="ru-RU" sz="2800" b="1" dirty="0">
                <a:solidFill>
                  <a:srgbClr val="C00000"/>
                </a:solidFill>
                <a:latin typeface="+mj-lt"/>
                <a:ea typeface="+mj-ea"/>
                <a:cs typeface="+mj-cs"/>
              </a:rPr>
              <a:t>Гц (один герц) – это </a:t>
            </a:r>
            <a:r>
              <a:rPr lang="ru-RU" altLang="ru-RU" sz="2800" b="1" dirty="0" smtClean="0">
                <a:solidFill>
                  <a:srgbClr val="C00000"/>
                </a:solidFill>
                <a:latin typeface="+mj-lt"/>
                <a:ea typeface="+mj-ea"/>
                <a:cs typeface="+mj-cs"/>
              </a:rPr>
              <a:t>1 </a:t>
            </a:r>
            <a:r>
              <a:rPr lang="ru-RU" altLang="ru-RU" sz="2800" b="1" dirty="0">
                <a:solidFill>
                  <a:srgbClr val="C00000"/>
                </a:solidFill>
                <a:latin typeface="+mj-lt"/>
                <a:ea typeface="+mj-ea"/>
                <a:cs typeface="+mj-cs"/>
              </a:rPr>
              <a:t>отсчет </a:t>
            </a:r>
            <a:r>
              <a:rPr lang="ru-RU" altLang="ru-RU" sz="2800" dirty="0">
                <a:latin typeface="+mj-lt"/>
                <a:ea typeface="+mj-ea"/>
                <a:cs typeface="+mj-cs"/>
              </a:rPr>
              <a:t>в секунду, </a:t>
            </a:r>
            <a:endParaRPr lang="ru-RU" altLang="ru-RU" sz="2800" dirty="0" smtClean="0">
              <a:latin typeface="+mj-lt"/>
              <a:ea typeface="+mj-ea"/>
              <a:cs typeface="+mj-cs"/>
            </a:endParaRPr>
          </a:p>
          <a:p>
            <a:pPr lvl="0" eaLnBrk="0" fontAlgn="base" hangingPunct="0">
              <a:spcBef>
                <a:spcPct val="0"/>
              </a:spcBef>
              <a:spcAft>
                <a:spcPct val="0"/>
              </a:spcAft>
              <a:buFontTx/>
              <a:buChar char="•"/>
            </a:pPr>
            <a:r>
              <a:rPr lang="ru-RU" altLang="ru-RU" sz="2800" b="1" dirty="0" smtClean="0">
                <a:solidFill>
                  <a:srgbClr val="C00000"/>
                </a:solidFill>
                <a:latin typeface="+mj-lt"/>
                <a:ea typeface="+mj-ea"/>
                <a:cs typeface="+mj-cs"/>
              </a:rPr>
              <a:t>1 </a:t>
            </a:r>
            <a:r>
              <a:rPr lang="ru-RU" altLang="ru-RU" sz="2800" b="1" dirty="0">
                <a:solidFill>
                  <a:srgbClr val="C00000"/>
                </a:solidFill>
                <a:latin typeface="+mj-lt"/>
                <a:ea typeface="+mj-ea"/>
                <a:cs typeface="+mj-cs"/>
              </a:rPr>
              <a:t>кГц – это </a:t>
            </a:r>
            <a:r>
              <a:rPr lang="ru-RU" altLang="ru-RU" sz="2800" b="1" dirty="0" smtClean="0">
                <a:solidFill>
                  <a:srgbClr val="C00000"/>
                </a:solidFill>
                <a:latin typeface="+mj-lt"/>
                <a:ea typeface="+mj-ea"/>
                <a:cs typeface="+mj-cs"/>
              </a:rPr>
              <a:t>1000</a:t>
            </a:r>
            <a:r>
              <a:rPr lang="ru-RU" altLang="ru-RU" sz="2800" dirty="0">
                <a:latin typeface="+mj-lt"/>
                <a:ea typeface="+mj-ea"/>
                <a:cs typeface="+mj-cs"/>
              </a:rPr>
              <a:t> отсчетов в секунду.</a:t>
            </a:r>
          </a:p>
          <a:p>
            <a:pPr lvl="0" eaLnBrk="0" fontAlgn="base" hangingPunct="0">
              <a:spcBef>
                <a:spcPct val="0"/>
              </a:spcBef>
              <a:spcAft>
                <a:spcPct val="0"/>
              </a:spcAft>
              <a:buFontTx/>
              <a:buChar char="•"/>
            </a:pPr>
            <a:r>
              <a:rPr lang="ru-RU" altLang="ru-RU" sz="2800" b="1" dirty="0">
                <a:solidFill>
                  <a:srgbClr val="C00000"/>
                </a:solidFill>
                <a:latin typeface="+mj-lt"/>
                <a:ea typeface="+mj-ea"/>
                <a:cs typeface="+mj-cs"/>
              </a:rPr>
              <a:t>Разрядность</a:t>
            </a:r>
            <a:r>
              <a:rPr lang="ru-RU" altLang="ru-RU" sz="2800" dirty="0">
                <a:latin typeface="+mj-lt"/>
                <a:ea typeface="+mj-ea"/>
                <a:cs typeface="+mj-cs"/>
              </a:rPr>
              <a:t> кодирования (глубина, разрешение) — это </a:t>
            </a:r>
            <a:r>
              <a:rPr lang="ru-RU" altLang="ru-RU" sz="2800" b="1" dirty="0">
                <a:solidFill>
                  <a:srgbClr val="C00000"/>
                </a:solidFill>
                <a:latin typeface="+mj-lt"/>
                <a:ea typeface="+mj-ea"/>
                <a:cs typeface="+mj-cs"/>
              </a:rPr>
              <a:t>число битов</a:t>
            </a:r>
            <a:r>
              <a:rPr lang="ru-RU" altLang="ru-RU" sz="2800" dirty="0">
                <a:latin typeface="+mj-lt"/>
                <a:ea typeface="+mj-ea"/>
                <a:cs typeface="+mj-cs"/>
              </a:rPr>
              <a:t>, используемое для хранения одного отсчёта</a:t>
            </a:r>
            <a:r>
              <a:rPr lang="ru-RU" altLang="ru-RU" sz="2800" dirty="0" smtClean="0">
                <a:latin typeface="+mj-lt"/>
                <a:ea typeface="+mj-ea"/>
                <a:cs typeface="+mj-cs"/>
              </a:rPr>
              <a:t>.</a:t>
            </a:r>
            <a:r>
              <a:rPr lang="ru-RU" altLang="ru-RU" sz="2800" dirty="0" smtClean="0">
                <a:latin typeface="+mj-lt"/>
                <a:ea typeface="+mj-ea"/>
                <a:cs typeface="+mj-cs"/>
                <a:hlinkClick r:id="rId2"/>
              </a:rPr>
              <a:t>  </a:t>
            </a:r>
            <a:endParaRPr lang="ru-RU" altLang="ru-RU" sz="2800" dirty="0">
              <a:latin typeface="+mj-lt"/>
              <a:ea typeface="+mj-ea"/>
              <a:cs typeface="+mj-cs"/>
            </a:endParaRPr>
          </a:p>
        </p:txBody>
      </p:sp>
    </p:spTree>
    <p:extLst>
      <p:ext uri="{BB962C8B-B14F-4D97-AF65-F5344CB8AC3E}">
        <p14:creationId xmlns:p14="http://schemas.microsoft.com/office/powerpoint/2010/main" val="39108646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smtClean="0"/>
              <a:t/>
            </a:r>
            <a:br>
              <a:rPr lang="ru-RU" sz="2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4000" dirty="0" smtClean="0"/>
              <a:t>Разрядность кодирования</a:t>
            </a:r>
            <a:br>
              <a:rPr lang="ru-RU" sz="4000" dirty="0" smtClean="0"/>
            </a:br>
            <a:r>
              <a:rPr lang="ru-RU" sz="2000" dirty="0"/>
              <a:t/>
            </a:r>
            <a:br>
              <a:rPr lang="ru-RU" sz="2000" dirty="0"/>
            </a:br>
            <a:r>
              <a:rPr lang="ru-RU" sz="2000" dirty="0" smtClean="0"/>
              <a:t/>
            </a:r>
            <a:br>
              <a:rPr lang="ru-RU" sz="2000" dirty="0" smtClean="0"/>
            </a:br>
            <a:r>
              <a:rPr lang="ru-RU" sz="2000" dirty="0"/>
              <a:t/>
            </a:r>
            <a:br>
              <a:rPr lang="ru-RU" sz="2000" dirty="0"/>
            </a:br>
            <a:r>
              <a:rPr lang="ru-RU" sz="2000" dirty="0" smtClean="0"/>
              <a:t>Получим</a:t>
            </a:r>
            <a:r>
              <a:rPr lang="ru-RU" sz="2000" dirty="0"/>
              <a:t> </a:t>
            </a:r>
            <a:r>
              <a:rPr lang="ru-RU" sz="2000" b="1" dirty="0"/>
              <a:t>формулу объема звукового файла:</a:t>
            </a:r>
            <a:r>
              <a:rPr lang="ru-RU" sz="2000" dirty="0"/>
              <a:t/>
            </a:r>
            <a:br>
              <a:rPr lang="ru-RU" sz="2000" dirty="0"/>
            </a:br>
            <a:r>
              <a:rPr lang="ru-RU" sz="2000" dirty="0"/>
              <a:t>Для хранения информации о звуке длительностью </a:t>
            </a:r>
            <a:r>
              <a:rPr lang="ru-RU" sz="2000" i="1" dirty="0"/>
              <a:t>t</a:t>
            </a:r>
            <a:r>
              <a:rPr lang="ru-RU" sz="2000" dirty="0"/>
              <a:t> секунд, закодированном с частотой дискретизации </a:t>
            </a:r>
            <a:r>
              <a:rPr lang="ru-RU" sz="2000" i="1" dirty="0"/>
              <a:t>ƒ</a:t>
            </a:r>
            <a:r>
              <a:rPr lang="ru-RU" sz="2000" dirty="0"/>
              <a:t> Гц и глубиной кодирования </a:t>
            </a:r>
            <a:r>
              <a:rPr lang="ru-RU" sz="2000" i="1" dirty="0"/>
              <a:t>β</a:t>
            </a:r>
            <a:r>
              <a:rPr lang="ru-RU" sz="2000" dirty="0"/>
              <a:t> бит требуется бит памяти:</a:t>
            </a:r>
            <a:br>
              <a:rPr lang="ru-RU" sz="2000" dirty="0"/>
            </a:br>
            <a:r>
              <a:rPr lang="ru-RU" sz="4800" b="1" dirty="0">
                <a:solidFill>
                  <a:srgbClr val="C00000"/>
                </a:solidFill>
              </a:rPr>
              <a:t>I = β * ƒ * t * S</a:t>
            </a:r>
            <a:br>
              <a:rPr lang="ru-RU" sz="4800" b="1" dirty="0">
                <a:solidFill>
                  <a:srgbClr val="C00000"/>
                </a:solidFill>
              </a:rPr>
            </a:br>
            <a:r>
              <a:rPr lang="ru-RU" sz="2000" b="1" dirty="0"/>
              <a:t>I</a:t>
            </a:r>
            <a:r>
              <a:rPr lang="ru-RU" sz="2000" dirty="0"/>
              <a:t> — объем</a:t>
            </a:r>
            <a:br>
              <a:rPr lang="ru-RU" sz="2000" dirty="0"/>
            </a:br>
            <a:r>
              <a:rPr lang="ru-RU" sz="2000" b="1" dirty="0"/>
              <a:t>β </a:t>
            </a:r>
            <a:r>
              <a:rPr lang="ru-RU" sz="2000" dirty="0"/>
              <a:t>— глубина кодирования</a:t>
            </a:r>
            <a:br>
              <a:rPr lang="ru-RU" sz="2000" dirty="0"/>
            </a:br>
            <a:r>
              <a:rPr lang="ru-RU" sz="2000" b="1" dirty="0"/>
              <a:t>ƒ</a:t>
            </a:r>
            <a:r>
              <a:rPr lang="ru-RU" sz="2000" dirty="0"/>
              <a:t> — частота дискретизации</a:t>
            </a:r>
            <a:br>
              <a:rPr lang="ru-RU" sz="2000" dirty="0"/>
            </a:br>
            <a:r>
              <a:rPr lang="ru-RU" sz="2000" b="1" dirty="0"/>
              <a:t>t</a:t>
            </a:r>
            <a:r>
              <a:rPr lang="ru-RU" sz="2000" dirty="0"/>
              <a:t> — время</a:t>
            </a:r>
            <a:br>
              <a:rPr lang="ru-RU" sz="2000" dirty="0"/>
            </a:br>
            <a:r>
              <a:rPr lang="ru-RU" sz="2000" b="1" dirty="0"/>
              <a:t>S</a:t>
            </a:r>
            <a:r>
              <a:rPr lang="ru-RU" sz="2000" dirty="0"/>
              <a:t> — количество каналов</a:t>
            </a:r>
            <a:br>
              <a:rPr lang="ru-RU" sz="2000" dirty="0"/>
            </a:br>
            <a:r>
              <a:rPr lang="ru-RU" sz="4000" b="1" i="1" dirty="0">
                <a:solidFill>
                  <a:srgbClr val="C00000"/>
                </a:solidFill>
              </a:rPr>
              <a:t>S</a:t>
            </a:r>
            <a:r>
              <a:rPr lang="ru-RU" sz="4000" b="1" dirty="0">
                <a:solidFill>
                  <a:srgbClr val="C00000"/>
                </a:solidFill>
              </a:rPr>
              <a:t> для моно </a:t>
            </a:r>
            <a:r>
              <a:rPr lang="ru-RU" sz="4000" b="1" i="1" dirty="0">
                <a:solidFill>
                  <a:srgbClr val="C00000"/>
                </a:solidFill>
              </a:rPr>
              <a:t>= 1</a:t>
            </a:r>
            <a:r>
              <a:rPr lang="ru-RU" sz="4000" b="1" dirty="0">
                <a:solidFill>
                  <a:srgbClr val="C00000"/>
                </a:solidFill>
              </a:rPr>
              <a:t>, для стерео </a:t>
            </a:r>
            <a:r>
              <a:rPr lang="ru-RU" sz="4000" b="1" i="1" dirty="0">
                <a:solidFill>
                  <a:srgbClr val="C00000"/>
                </a:solidFill>
              </a:rPr>
              <a:t>= 2</a:t>
            </a:r>
            <a:r>
              <a:rPr lang="ru-RU" sz="4000" b="1" dirty="0">
                <a:solidFill>
                  <a:srgbClr val="C00000"/>
                </a:solidFill>
              </a:rPr>
              <a:t>, </a:t>
            </a:r>
            <a:r>
              <a:rPr lang="ru-RU" sz="4000" b="1" dirty="0" smtClean="0">
                <a:solidFill>
                  <a:srgbClr val="C00000"/>
                </a:solidFill>
              </a:rPr>
              <a:t/>
            </a:r>
            <a:br>
              <a:rPr lang="ru-RU" sz="4000" b="1" dirty="0" smtClean="0">
                <a:solidFill>
                  <a:srgbClr val="C00000"/>
                </a:solidFill>
              </a:rPr>
            </a:br>
            <a:r>
              <a:rPr lang="ru-RU" sz="4000" b="1" dirty="0" smtClean="0">
                <a:solidFill>
                  <a:srgbClr val="C00000"/>
                </a:solidFill>
              </a:rPr>
              <a:t>для </a:t>
            </a:r>
            <a:r>
              <a:rPr lang="ru-RU" sz="4000" b="1" dirty="0" err="1">
                <a:solidFill>
                  <a:srgbClr val="C00000"/>
                </a:solidFill>
              </a:rPr>
              <a:t>квадро</a:t>
            </a:r>
            <a:r>
              <a:rPr lang="ru-RU" sz="4000" b="1" dirty="0">
                <a:solidFill>
                  <a:srgbClr val="C00000"/>
                </a:solidFill>
              </a:rPr>
              <a:t> </a:t>
            </a:r>
            <a:r>
              <a:rPr lang="ru-RU" sz="4000" b="1" i="1" dirty="0">
                <a:solidFill>
                  <a:srgbClr val="C00000"/>
                </a:solidFill>
              </a:rPr>
              <a:t>= 4</a:t>
            </a:r>
            <a:r>
              <a:rPr lang="ru-RU" sz="4000" b="1" dirty="0">
                <a:solidFill>
                  <a:srgbClr val="C00000"/>
                </a:solidFill>
              </a:rPr>
              <a:t/>
            </a:r>
            <a:br>
              <a:rPr lang="ru-RU" sz="4000" b="1" dirty="0">
                <a:solidFill>
                  <a:srgbClr val="C00000"/>
                </a:solidFill>
              </a:rPr>
            </a:br>
            <a:endParaRPr lang="ru-RU" sz="4000" b="1" dirty="0">
              <a:solidFill>
                <a:srgbClr val="C00000"/>
              </a:solidFill>
            </a:endParaRPr>
          </a:p>
        </p:txBody>
      </p:sp>
    </p:spTree>
    <p:extLst>
      <p:ext uri="{BB962C8B-B14F-4D97-AF65-F5344CB8AC3E}">
        <p14:creationId xmlns:p14="http://schemas.microsoft.com/office/powerpoint/2010/main" val="433283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solidFill>
                  <a:srgbClr val="C00000"/>
                </a:solidFill>
              </a:rPr>
              <a:t>Кодирование графической информации</a:t>
            </a:r>
            <a:endParaRPr lang="ru-RU" b="1" dirty="0">
              <a:solidFill>
                <a:srgbClr val="C00000"/>
              </a:solidFill>
            </a:endParaRPr>
          </a:p>
        </p:txBody>
      </p:sp>
      <p:sp>
        <p:nvSpPr>
          <p:cNvPr id="3" name="Прямоугольник 2"/>
          <p:cNvSpPr/>
          <p:nvPr/>
        </p:nvSpPr>
        <p:spPr>
          <a:xfrm>
            <a:off x="899592" y="1556792"/>
            <a:ext cx="7128792" cy="5016758"/>
          </a:xfrm>
          <a:prstGeom prst="rect">
            <a:avLst/>
          </a:prstGeom>
        </p:spPr>
        <p:txBody>
          <a:bodyPr wrap="square">
            <a:spAutoFit/>
          </a:bodyPr>
          <a:lstStyle/>
          <a:p>
            <a:r>
              <a:rPr lang="ru-RU" sz="3200" b="1" dirty="0"/>
              <a:t>Пиксель </a:t>
            </a:r>
            <a:r>
              <a:rPr lang="ru-RU" sz="3200" dirty="0"/>
              <a:t>– это наименьший элемент растрового изображения, который имеет определенный цвет</a:t>
            </a:r>
            <a:r>
              <a:rPr lang="ru-RU" sz="3200" dirty="0" smtClean="0"/>
              <a:t>.</a:t>
            </a:r>
          </a:p>
          <a:p>
            <a:endParaRPr lang="ru-RU" sz="3200" dirty="0"/>
          </a:p>
          <a:p>
            <a:r>
              <a:rPr lang="ru-RU" sz="3200" b="1" dirty="0"/>
              <a:t>Разрешение </a:t>
            </a:r>
            <a:r>
              <a:rPr lang="ru-RU" sz="3200" dirty="0"/>
              <a:t>– это количество пикселей на дюйм размера изображения</a:t>
            </a:r>
            <a:r>
              <a:rPr lang="ru-RU" sz="3200" dirty="0" smtClean="0"/>
              <a:t>.</a:t>
            </a:r>
          </a:p>
          <a:p>
            <a:endParaRPr lang="ru-RU" sz="3200" dirty="0"/>
          </a:p>
          <a:p>
            <a:r>
              <a:rPr lang="ru-RU" sz="3200" b="1" dirty="0"/>
              <a:t>Глубина цвета</a:t>
            </a:r>
            <a:r>
              <a:rPr lang="ru-RU" sz="3200" dirty="0"/>
              <a:t> — это количество битов, необходимое для кодирования цвета пикселя.</a:t>
            </a:r>
          </a:p>
        </p:txBody>
      </p:sp>
    </p:spTree>
    <p:extLst>
      <p:ext uri="{BB962C8B-B14F-4D97-AF65-F5344CB8AC3E}">
        <p14:creationId xmlns:p14="http://schemas.microsoft.com/office/powerpoint/2010/main" val="125329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cap="all" dirty="0" smtClean="0"/>
              <a:t>ОПРЕДЕЛЕНИЕ СКОРОСТИ ПЕРЕДАЧИ ИНФОРМАЦИИ</a:t>
            </a:r>
            <a:br>
              <a:rPr lang="ru-RU" b="1" cap="all" dirty="0" smtClean="0"/>
            </a:br>
            <a:endParaRPr lang="ru-RU" dirty="0"/>
          </a:p>
        </p:txBody>
      </p:sp>
      <p:sp>
        <p:nvSpPr>
          <p:cNvPr id="3" name="Прямоугольник 2"/>
          <p:cNvSpPr/>
          <p:nvPr/>
        </p:nvSpPr>
        <p:spPr>
          <a:xfrm>
            <a:off x="179512" y="58847"/>
            <a:ext cx="8964488" cy="6586418"/>
          </a:xfrm>
          <a:prstGeom prst="rect">
            <a:avLst/>
          </a:prstGeom>
        </p:spPr>
        <p:txBody>
          <a:bodyPr wrap="square">
            <a:spAutoFit/>
          </a:bodyPr>
          <a:lstStyle/>
          <a:p>
            <a:endParaRPr lang="ru-RU" dirty="0" smtClean="0"/>
          </a:p>
          <a:p>
            <a:endParaRPr lang="ru-RU" dirty="0"/>
          </a:p>
          <a:p>
            <a:endParaRPr lang="ru-RU" dirty="0" smtClean="0"/>
          </a:p>
          <a:p>
            <a:endParaRPr lang="ru-RU" dirty="0"/>
          </a:p>
          <a:p>
            <a:endParaRPr lang="ru-RU" dirty="0" smtClean="0"/>
          </a:p>
          <a:p>
            <a:r>
              <a:rPr lang="ru-RU" sz="2400" dirty="0" smtClean="0"/>
              <a:t> </a:t>
            </a:r>
            <a:r>
              <a:rPr lang="ru-RU" sz="2400" dirty="0"/>
              <a:t> </a:t>
            </a:r>
            <a:r>
              <a:rPr lang="ru-RU" sz="2400" b="1" dirty="0" smtClean="0"/>
              <a:t>Пропускная способность</a:t>
            </a:r>
            <a:r>
              <a:rPr lang="ru-RU" sz="2400" dirty="0"/>
              <a:t> </a:t>
            </a:r>
            <a:r>
              <a:rPr lang="ru-RU" sz="2400" dirty="0" smtClean="0"/>
              <a:t> - это скорость </a:t>
            </a:r>
            <a:r>
              <a:rPr lang="ru-RU" sz="2400" dirty="0"/>
              <a:t>передачи </a:t>
            </a:r>
            <a:r>
              <a:rPr lang="ru-RU" sz="2400" dirty="0" smtClean="0"/>
              <a:t>информации</a:t>
            </a:r>
          </a:p>
          <a:p>
            <a:r>
              <a:rPr lang="ru-RU" sz="2400" b="1" dirty="0" smtClean="0"/>
              <a:t>Объем </a:t>
            </a:r>
            <a:r>
              <a:rPr lang="ru-RU" sz="2400" b="1" dirty="0"/>
              <a:t>переданной информации I вычисляется по формуле:</a:t>
            </a:r>
          </a:p>
          <a:p>
            <a:pPr algn="ctr"/>
            <a:r>
              <a:rPr lang="ru-RU" sz="3200" b="1" dirty="0">
                <a:solidFill>
                  <a:srgbClr val="C00000"/>
                </a:solidFill>
              </a:rPr>
              <a:t>I = V * t</a:t>
            </a:r>
          </a:p>
          <a:p>
            <a:r>
              <a:rPr lang="ru-RU" sz="2400" b="1" dirty="0"/>
              <a:t>I</a:t>
            </a:r>
            <a:r>
              <a:rPr lang="ru-RU" sz="2400" dirty="0"/>
              <a:t> — объем информации</a:t>
            </a:r>
          </a:p>
          <a:p>
            <a:r>
              <a:rPr lang="ru-RU" sz="2400" b="1" dirty="0"/>
              <a:t>v</a:t>
            </a:r>
            <a:r>
              <a:rPr lang="ru-RU" sz="2400" dirty="0"/>
              <a:t> — пропускная способность канала связи (измеряется в битах в секунду или подобных единицах)</a:t>
            </a:r>
          </a:p>
          <a:p>
            <a:r>
              <a:rPr lang="ru-RU" sz="2400" b="1" dirty="0"/>
              <a:t>t</a:t>
            </a:r>
            <a:r>
              <a:rPr lang="ru-RU" sz="2400" dirty="0"/>
              <a:t> — время передачи</a:t>
            </a:r>
          </a:p>
          <a:p>
            <a:r>
              <a:rPr lang="ru-RU" sz="2400" dirty="0"/>
              <a:t>* Вместо обозначения скорости</a:t>
            </a:r>
            <a:r>
              <a:rPr lang="ru-RU" sz="2400" i="1" dirty="0"/>
              <a:t> V</a:t>
            </a:r>
            <a:r>
              <a:rPr lang="ru-RU" sz="2400" dirty="0"/>
              <a:t> иногда используется</a:t>
            </a:r>
            <a:r>
              <a:rPr lang="ru-RU" sz="2400" i="1" dirty="0"/>
              <a:t> q</a:t>
            </a:r>
            <a:r>
              <a:rPr lang="ru-RU" sz="2400" dirty="0"/>
              <a:t/>
            </a:r>
            <a:br>
              <a:rPr lang="ru-RU" sz="2400" dirty="0"/>
            </a:br>
            <a:r>
              <a:rPr lang="ru-RU" sz="2400" dirty="0"/>
              <a:t>* Вместо обозначения объема сообщения</a:t>
            </a:r>
            <a:r>
              <a:rPr lang="ru-RU" sz="2400" i="1" dirty="0"/>
              <a:t> I</a:t>
            </a:r>
            <a:r>
              <a:rPr lang="ru-RU" sz="2400" dirty="0"/>
              <a:t> иногда используется</a:t>
            </a:r>
            <a:r>
              <a:rPr lang="ru-RU" sz="2400" i="1" dirty="0"/>
              <a:t> Q</a:t>
            </a:r>
            <a:r>
              <a:rPr lang="ru-RU" sz="2400" dirty="0"/>
              <a:t/>
            </a:r>
            <a:br>
              <a:rPr lang="ru-RU" sz="2400" dirty="0"/>
            </a:br>
            <a:endParaRPr lang="ru-RU" sz="2400" dirty="0"/>
          </a:p>
          <a:p>
            <a:r>
              <a:rPr lang="ru-RU" sz="2400" b="1" dirty="0"/>
              <a:t>Скорость передачи данных определяется по формуле:</a:t>
            </a:r>
          </a:p>
          <a:p>
            <a:pPr algn="ctr"/>
            <a:r>
              <a:rPr lang="ru-RU" sz="3600" dirty="0">
                <a:solidFill>
                  <a:srgbClr val="C00000"/>
                </a:solidFill>
              </a:rPr>
              <a:t>V = I/t</a:t>
            </a:r>
          </a:p>
          <a:p>
            <a:r>
              <a:rPr lang="ru-RU" sz="2400" dirty="0"/>
              <a:t>и измеряется в </a:t>
            </a:r>
            <a:r>
              <a:rPr lang="ru-RU" sz="2400" b="1" dirty="0"/>
              <a:t>бит/с</a:t>
            </a:r>
            <a:endParaRPr lang="ru-RU" sz="2400" dirty="0"/>
          </a:p>
        </p:txBody>
      </p:sp>
    </p:spTree>
    <p:extLst>
      <p:ext uri="{BB962C8B-B14F-4D97-AF65-F5344CB8AC3E}">
        <p14:creationId xmlns:p14="http://schemas.microsoft.com/office/powerpoint/2010/main" val="69206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Задача 1</a:t>
            </a:r>
            <a:br>
              <a:rPr lang="ru-RU" dirty="0" smtClean="0"/>
            </a:br>
            <a:endParaRPr lang="ru-RU" dirty="0"/>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9944" t="14660" r="8247" b="22103"/>
          <a:stretch/>
        </p:blipFill>
        <p:spPr>
          <a:xfrm>
            <a:off x="181516" y="1673900"/>
            <a:ext cx="8962484" cy="5184576"/>
          </a:xfrm>
          <a:prstGeom prst="rect">
            <a:avLst/>
          </a:prstGeom>
        </p:spPr>
      </p:pic>
    </p:spTree>
    <p:extLst>
      <p:ext uri="{BB962C8B-B14F-4D97-AF65-F5344CB8AC3E}">
        <p14:creationId xmlns:p14="http://schemas.microsoft.com/office/powerpoint/2010/main" val="2196594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 Решение 1</a:t>
            </a:r>
            <a:endParaRPr lang="ru-RU" dirty="0"/>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8912" t="16689" r="8179" b="10516"/>
          <a:stretch/>
        </p:blipFill>
        <p:spPr>
          <a:xfrm>
            <a:off x="323528" y="1340514"/>
            <a:ext cx="8424936" cy="5535855"/>
          </a:xfrm>
          <a:prstGeom prst="rect">
            <a:avLst/>
          </a:prstGeom>
        </p:spPr>
      </p:pic>
    </p:spTree>
    <p:extLst>
      <p:ext uri="{BB962C8B-B14F-4D97-AF65-F5344CB8AC3E}">
        <p14:creationId xmlns:p14="http://schemas.microsoft.com/office/powerpoint/2010/main" val="22424759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Задача 2</a:t>
            </a:r>
            <a:endParaRPr lang="ru-RU" dirty="0"/>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4299" t="16075" r="9857" b="6717"/>
          <a:stretch/>
        </p:blipFill>
        <p:spPr>
          <a:xfrm>
            <a:off x="439948" y="1340768"/>
            <a:ext cx="7948476" cy="5349935"/>
          </a:xfrm>
          <a:prstGeom prst="rect">
            <a:avLst/>
          </a:prstGeom>
        </p:spPr>
      </p:pic>
    </p:spTree>
    <p:extLst>
      <p:ext uri="{BB962C8B-B14F-4D97-AF65-F5344CB8AC3E}">
        <p14:creationId xmlns:p14="http://schemas.microsoft.com/office/powerpoint/2010/main" val="2480084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Решение 2</a:t>
            </a:r>
            <a:endParaRPr lang="ru-RU" dirty="0"/>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10380" t="14337" r="8913" b="5759"/>
          <a:stretch/>
        </p:blipFill>
        <p:spPr>
          <a:xfrm>
            <a:off x="971600" y="1180714"/>
            <a:ext cx="7200800" cy="5335137"/>
          </a:xfrm>
          <a:prstGeom prst="rect">
            <a:avLst/>
          </a:prstGeom>
        </p:spPr>
      </p:pic>
    </p:spTree>
    <p:extLst>
      <p:ext uri="{BB962C8B-B14F-4D97-AF65-F5344CB8AC3E}">
        <p14:creationId xmlns:p14="http://schemas.microsoft.com/office/powerpoint/2010/main" val="2431412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Задача 3</a:t>
            </a:r>
            <a:endParaRPr lang="ru-RU" dirty="0"/>
          </a:p>
        </p:txBody>
      </p:sp>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4327" t="15563" r="7262" b="19239"/>
          <a:stretch/>
        </p:blipFill>
        <p:spPr>
          <a:xfrm>
            <a:off x="107504" y="1484232"/>
            <a:ext cx="8872686" cy="4896544"/>
          </a:xfrm>
          <a:prstGeom prst="rect">
            <a:avLst/>
          </a:prstGeom>
        </p:spPr>
      </p:pic>
    </p:spTree>
    <p:extLst>
      <p:ext uri="{BB962C8B-B14F-4D97-AF65-F5344CB8AC3E}">
        <p14:creationId xmlns:p14="http://schemas.microsoft.com/office/powerpoint/2010/main" val="307422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Решение 3</a:t>
            </a:r>
            <a:endParaRPr lang="ru-RU" dirty="0"/>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4877" t="16788" r="7628" b="6739"/>
          <a:stretch/>
        </p:blipFill>
        <p:spPr>
          <a:xfrm>
            <a:off x="746254" y="1196752"/>
            <a:ext cx="8256683" cy="5400600"/>
          </a:xfrm>
          <a:prstGeom prst="rect">
            <a:avLst/>
          </a:prstGeom>
        </p:spPr>
      </p:pic>
    </p:spTree>
    <p:extLst>
      <p:ext uri="{BB962C8B-B14F-4D97-AF65-F5344CB8AC3E}">
        <p14:creationId xmlns:p14="http://schemas.microsoft.com/office/powerpoint/2010/main" val="204406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20978" t="12384" r="20835" b="5499"/>
          <a:stretch/>
        </p:blipFill>
        <p:spPr>
          <a:xfrm>
            <a:off x="12175" y="620688"/>
            <a:ext cx="4433778" cy="2721936"/>
          </a:xfrm>
          <a:prstGeom prst="rect">
            <a:avLst/>
          </a:prstGeom>
        </p:spPr>
      </p:pic>
      <p:sp>
        <p:nvSpPr>
          <p:cNvPr id="2" name="Заголовок 1"/>
          <p:cNvSpPr>
            <a:spLocks noGrp="1"/>
          </p:cNvSpPr>
          <p:nvPr>
            <p:ph type="title"/>
          </p:nvPr>
        </p:nvSpPr>
        <p:spPr>
          <a:xfrm>
            <a:off x="457200" y="274638"/>
            <a:ext cx="8229600" cy="778098"/>
          </a:xfrm>
        </p:spPr>
        <p:txBody>
          <a:bodyPr>
            <a:normAutofit fontScale="90000"/>
          </a:bodyPr>
          <a:lstStyle/>
          <a:p>
            <a:r>
              <a:rPr lang="ru-RU" b="1" dirty="0" smtClean="0">
                <a:latin typeface="Times New Roman" panose="02020603050405020304" pitchFamily="18" charset="0"/>
                <a:cs typeface="Times New Roman" panose="02020603050405020304" pitchFamily="18" charset="0"/>
              </a:rPr>
              <a:t> Кодирование изображений  :</a:t>
            </a:r>
            <a:br>
              <a:rPr lang="ru-RU" b="1" dirty="0" smtClean="0">
                <a:latin typeface="Times New Roman" panose="02020603050405020304" pitchFamily="18" charset="0"/>
                <a:cs typeface="Times New Roman" panose="02020603050405020304" pitchFamily="18" charset="0"/>
              </a:rPr>
            </a:br>
            <a:endParaRPr lang="ru-RU" b="1" dirty="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179512" y="2274838"/>
            <a:ext cx="8964488" cy="5570756"/>
          </a:xfrm>
          <a:prstGeom prst="rect">
            <a:avLst/>
          </a:prstGeom>
        </p:spPr>
        <p:txBody>
          <a:bodyPr wrap="square">
            <a:spAutoFit/>
          </a:bodyPr>
          <a:lstStyle/>
          <a:p>
            <a:pPr algn="r"/>
            <a:r>
              <a:rPr lang="ru-RU" sz="3200" dirty="0" smtClean="0"/>
              <a:t>1 Мбайт = 2</a:t>
            </a:r>
            <a:r>
              <a:rPr lang="ru-RU" sz="3200" baseline="30000" dirty="0" smtClean="0"/>
              <a:t>20</a:t>
            </a:r>
            <a:r>
              <a:rPr lang="ru-RU" sz="3200" dirty="0" smtClean="0"/>
              <a:t> байт = 2</a:t>
            </a:r>
            <a:r>
              <a:rPr lang="ru-RU" sz="3200" baseline="30000" dirty="0" smtClean="0"/>
              <a:t>23</a:t>
            </a:r>
            <a:r>
              <a:rPr lang="ru-RU" sz="3200" dirty="0" smtClean="0"/>
              <a:t> бит,</a:t>
            </a:r>
            <a:br>
              <a:rPr lang="ru-RU" sz="3200" dirty="0" smtClean="0"/>
            </a:br>
            <a:r>
              <a:rPr lang="ru-RU" sz="3200" dirty="0" smtClean="0"/>
              <a:t>1 Кбайт = 2</a:t>
            </a:r>
            <a:r>
              <a:rPr lang="ru-RU" sz="3200" baseline="30000" dirty="0" smtClean="0"/>
              <a:t>10</a:t>
            </a:r>
            <a:r>
              <a:rPr lang="ru-RU" sz="3200" dirty="0" smtClean="0"/>
              <a:t> байт = 2</a:t>
            </a:r>
            <a:r>
              <a:rPr lang="ru-RU" sz="3200" baseline="30000" dirty="0" smtClean="0"/>
              <a:t>13</a:t>
            </a:r>
            <a:r>
              <a:rPr lang="ru-RU" sz="3200" dirty="0" smtClean="0"/>
              <a:t> бит</a:t>
            </a:r>
          </a:p>
          <a:p>
            <a:pPr marL="514350" indent="-514350" algn="ctr">
              <a:buAutoNum type="arabicPeriod"/>
            </a:pPr>
            <a:r>
              <a:rPr lang="ru-RU" sz="3200" b="1" dirty="0" smtClean="0">
                <a:solidFill>
                  <a:srgbClr val="FF0000"/>
                </a:solidFill>
                <a:latin typeface="Times New Roman" panose="02020603050405020304" pitchFamily="18" charset="0"/>
                <a:cs typeface="Times New Roman" panose="02020603050405020304" pitchFamily="18" charset="0"/>
              </a:rPr>
              <a:t>Объём </a:t>
            </a:r>
            <a:r>
              <a:rPr lang="ru-RU" sz="3200" b="1" dirty="0">
                <a:solidFill>
                  <a:srgbClr val="FF0000"/>
                </a:solidFill>
                <a:latin typeface="Times New Roman" panose="02020603050405020304" pitchFamily="18" charset="0"/>
                <a:cs typeface="Times New Roman" panose="02020603050405020304" pitchFamily="18" charset="0"/>
              </a:rPr>
              <a:t>изображения (S) = n*m*i, </a:t>
            </a:r>
            <a:endParaRPr lang="ru-RU" sz="3200" dirty="0">
              <a:latin typeface="Times New Roman" panose="02020603050405020304" pitchFamily="18" charset="0"/>
              <a:cs typeface="Times New Roman" panose="02020603050405020304" pitchFamily="18" charset="0"/>
            </a:endParaRPr>
          </a:p>
          <a:p>
            <a:r>
              <a:rPr lang="ru-RU" sz="3200" dirty="0" smtClean="0">
                <a:latin typeface="Times New Roman" panose="02020603050405020304" pitchFamily="18" charset="0"/>
                <a:cs typeface="Times New Roman" panose="02020603050405020304" pitchFamily="18" charset="0"/>
              </a:rPr>
              <a:t>где </a:t>
            </a:r>
            <a:r>
              <a:rPr lang="ru-RU" sz="3200" dirty="0">
                <a:latin typeface="Times New Roman" panose="02020603050405020304" pitchFamily="18" charset="0"/>
                <a:cs typeface="Times New Roman" panose="02020603050405020304" pitchFamily="18" charset="0"/>
              </a:rPr>
              <a:t>n*m - количество пикселей в изображении (по вертикали и горизонтали соответственно</a:t>
            </a:r>
            <a:r>
              <a:rPr lang="ru-RU"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r>
              <a:rPr lang="ru-RU" sz="3200" dirty="0" smtClean="0">
                <a:latin typeface="Times New Roman" panose="02020603050405020304" pitchFamily="18" charset="0"/>
                <a:cs typeface="Times New Roman" panose="02020603050405020304" pitchFamily="18" charset="0"/>
              </a:rPr>
              <a:t> </a:t>
            </a:r>
            <a:r>
              <a:rPr lang="ru-RU" sz="3200" dirty="0">
                <a:latin typeface="Times New Roman" panose="02020603050405020304" pitchFamily="18" charset="0"/>
                <a:cs typeface="Times New Roman" panose="02020603050405020304" pitchFamily="18" charset="0"/>
              </a:rPr>
              <a:t>i - глубина кодирования цвета</a:t>
            </a:r>
            <a:r>
              <a:rPr lang="ru-RU"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algn="ctr"/>
            <a:r>
              <a:rPr lang="ru-RU" sz="3200" dirty="0" smtClean="0">
                <a:latin typeface="Times New Roman" panose="02020603050405020304" pitchFamily="18" charset="0"/>
                <a:cs typeface="Times New Roman" panose="02020603050405020304" pitchFamily="18" charset="0"/>
              </a:rPr>
              <a:t/>
            </a:r>
            <a:br>
              <a:rPr lang="ru-RU" sz="3200" dirty="0" smtClean="0">
                <a:latin typeface="Times New Roman" panose="02020603050405020304" pitchFamily="18" charset="0"/>
                <a:cs typeface="Times New Roman" panose="02020603050405020304" pitchFamily="18" charset="0"/>
              </a:rPr>
            </a:br>
            <a:r>
              <a:rPr lang="ru-RU" sz="3200" b="1" dirty="0">
                <a:solidFill>
                  <a:srgbClr val="FF0000"/>
                </a:solidFill>
                <a:latin typeface="Times New Roman" panose="02020603050405020304" pitchFamily="18" charset="0"/>
                <a:cs typeface="Times New Roman" panose="02020603050405020304" pitchFamily="18" charset="0"/>
              </a:rPr>
              <a:t>2</a:t>
            </a:r>
            <a:r>
              <a:rPr lang="ru-RU" sz="3200" b="1" dirty="0">
                <a:solidFill>
                  <a:srgbClr val="FF0000"/>
                </a:solidFill>
                <a:latin typeface="Times New Roman" panose="02020603050405020304" pitchFamily="18" charset="0"/>
                <a:cs typeface="Times New Roman" panose="02020603050405020304" pitchFamily="18" charset="0"/>
              </a:rPr>
              <a:t>. Количество цветов в изображении </a:t>
            </a:r>
            <a:r>
              <a:rPr lang="en-US" sz="3200" b="1" dirty="0">
                <a:solidFill>
                  <a:srgbClr val="FF0000"/>
                </a:solidFill>
                <a:latin typeface="Times New Roman" panose="02020603050405020304" pitchFamily="18" charset="0"/>
                <a:cs typeface="Times New Roman" panose="02020603050405020304" pitchFamily="18" charset="0"/>
              </a:rPr>
              <a:t>N</a:t>
            </a:r>
            <a:r>
              <a:rPr lang="ru-RU" sz="3200" b="1" dirty="0">
                <a:solidFill>
                  <a:srgbClr val="FF0000"/>
                </a:solidFill>
                <a:latin typeface="Times New Roman" panose="02020603050405020304" pitchFamily="18" charset="0"/>
                <a:cs typeface="Times New Roman" panose="02020603050405020304" pitchFamily="18" charset="0"/>
              </a:rPr>
              <a:t>&lt;= </a:t>
            </a:r>
            <a:r>
              <a:rPr lang="en-US" sz="3600" b="1" dirty="0">
                <a:solidFill>
                  <a:srgbClr val="FF0000"/>
                </a:solidFill>
                <a:latin typeface="Times New Roman" panose="02020603050405020304" pitchFamily="18" charset="0"/>
                <a:cs typeface="Times New Roman" panose="02020603050405020304" pitchFamily="18" charset="0"/>
              </a:rPr>
              <a:t>2</a:t>
            </a:r>
            <a:r>
              <a:rPr lang="en-US" sz="3600" b="1" baseline="30000" dirty="0">
                <a:solidFill>
                  <a:srgbClr val="FF0000"/>
                </a:solidFill>
                <a:latin typeface="Times New Roman" panose="02020603050405020304" pitchFamily="18" charset="0"/>
                <a:cs typeface="Times New Roman" panose="02020603050405020304" pitchFamily="18" charset="0"/>
              </a:rPr>
              <a:t>i</a:t>
            </a:r>
            <a:endParaRPr lang="ru-RU" sz="3600" b="1" dirty="0">
              <a:solidFill>
                <a:srgbClr val="FF0000"/>
              </a:solidFill>
              <a:latin typeface="Times New Roman" panose="02020603050405020304" pitchFamily="18" charset="0"/>
              <a:cs typeface="Times New Roman" panose="02020603050405020304" pitchFamily="18" charset="0"/>
            </a:endParaRPr>
          </a:p>
          <a:p>
            <a:endParaRPr lang="ru-RU" sz="3200" b="1" dirty="0">
              <a:solidFill>
                <a:srgbClr val="FF0000"/>
              </a:solidFill>
              <a:latin typeface="Times New Roman" panose="02020603050405020304" pitchFamily="18" charset="0"/>
              <a:cs typeface="Times New Roman" panose="02020603050405020304" pitchFamily="18" charset="0"/>
            </a:endParaRPr>
          </a:p>
          <a:p>
            <a:r>
              <a:rPr lang="ru-RU" sz="3200" dirty="0" smtClean="0">
                <a:latin typeface="Times New Roman" panose="02020603050405020304" pitchFamily="18" charset="0"/>
                <a:cs typeface="Times New Roman" panose="02020603050405020304" pitchFamily="18" charset="0"/>
              </a:rPr>
              <a:t/>
            </a:r>
            <a:br>
              <a:rPr lang="ru-RU" sz="3200" dirty="0" smtClean="0">
                <a:latin typeface="Times New Roman" panose="02020603050405020304" pitchFamily="18" charset="0"/>
                <a:cs typeface="Times New Roman" panose="02020603050405020304" pitchFamily="18" charset="0"/>
              </a:rPr>
            </a:b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496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
            </a:r>
            <a:br>
              <a:rPr lang="ru-RU" dirty="0" smtClean="0"/>
            </a:br>
            <a:r>
              <a:rPr lang="ru-RU" dirty="0"/>
              <a:t/>
            </a:r>
            <a:br>
              <a:rPr lang="ru-RU" dirty="0"/>
            </a:br>
            <a:r>
              <a:rPr lang="ru-RU" dirty="0" smtClean="0"/>
              <a:t/>
            </a:r>
            <a:br>
              <a:rPr lang="ru-RU" dirty="0" smtClean="0"/>
            </a:br>
            <a:r>
              <a:rPr lang="ru-RU" dirty="0"/>
              <a:t/>
            </a:r>
            <a:br>
              <a:rPr lang="ru-RU" dirty="0"/>
            </a:br>
            <a:r>
              <a:rPr lang="ru-RU" dirty="0" smtClean="0"/>
              <a:t/>
            </a:r>
            <a:br>
              <a:rPr lang="ru-RU" dirty="0" smtClean="0"/>
            </a:br>
            <a:r>
              <a:rPr lang="ru-RU" dirty="0"/>
              <a:t/>
            </a:r>
            <a:br>
              <a:rPr lang="ru-RU" dirty="0"/>
            </a:br>
            <a:r>
              <a:rPr lang="ru-RU" dirty="0" smtClean="0"/>
              <a:t/>
            </a:r>
            <a:br>
              <a:rPr lang="ru-RU" dirty="0" smtClean="0"/>
            </a:br>
            <a:r>
              <a:rPr lang="en-US" dirty="0" smtClean="0"/>
              <a:t/>
            </a:r>
            <a:br>
              <a:rPr lang="en-US" dirty="0" smtClean="0"/>
            </a:br>
            <a:r>
              <a:rPr lang="ru-RU" dirty="0" smtClean="0"/>
              <a:t>Если </a:t>
            </a:r>
            <a:r>
              <a:rPr lang="ru-RU" dirty="0"/>
              <a:t>глубина кодирования составляет </a:t>
            </a:r>
            <a:r>
              <a:rPr lang="ru-RU" b="1" dirty="0"/>
              <a:t>i</a:t>
            </a:r>
            <a:r>
              <a:rPr lang="ru-RU" dirty="0"/>
              <a:t> битов на пиксель, код каждого пикселя выбирается из </a:t>
            </a:r>
            <a:r>
              <a:rPr lang="ru-RU" i="1" dirty="0"/>
              <a:t>2</a:t>
            </a:r>
            <a:r>
              <a:rPr lang="ru-RU" i="1" baseline="30000" dirty="0"/>
              <a:t>i</a:t>
            </a:r>
            <a:r>
              <a:rPr lang="ru-RU" dirty="0"/>
              <a:t> возможных вариантов, поэтому можно использовать не более</a:t>
            </a:r>
            <a:r>
              <a:rPr lang="ru-RU" i="1" dirty="0"/>
              <a:t> 2</a:t>
            </a:r>
            <a:r>
              <a:rPr lang="ru-RU" i="1" baseline="30000" dirty="0"/>
              <a:t>i</a:t>
            </a:r>
            <a:r>
              <a:rPr lang="ru-RU" dirty="0"/>
              <a:t> различных </a:t>
            </a:r>
            <a:r>
              <a:rPr lang="ru-RU" dirty="0" smtClean="0"/>
              <a:t>цветов</a:t>
            </a:r>
            <a:r>
              <a:rPr lang="en-US" dirty="0" smtClean="0"/>
              <a:t>:</a:t>
            </a:r>
            <a:r>
              <a:rPr lang="ru-RU" dirty="0" smtClean="0"/>
              <a:t/>
            </a:r>
            <a:br>
              <a:rPr lang="ru-RU" dirty="0" smtClean="0"/>
            </a:br>
            <a:r>
              <a:rPr lang="ru-RU" dirty="0"/>
              <a:t/>
            </a:r>
            <a:br>
              <a:rPr lang="ru-RU" dirty="0"/>
            </a:br>
            <a:r>
              <a:rPr lang="ru-RU" dirty="0"/>
              <a:t/>
            </a:r>
            <a:br>
              <a:rPr lang="ru-RU" dirty="0"/>
            </a:br>
            <a:r>
              <a:rPr lang="en-US" b="1" dirty="0" smtClean="0">
                <a:solidFill>
                  <a:srgbClr val="C00000"/>
                </a:solidFill>
              </a:rPr>
              <a:t>N=</a:t>
            </a:r>
            <a:r>
              <a:rPr lang="ru-RU" b="1" i="1" dirty="0" smtClean="0">
                <a:solidFill>
                  <a:srgbClr val="C00000"/>
                </a:solidFill>
              </a:rPr>
              <a:t> 2</a:t>
            </a:r>
            <a:r>
              <a:rPr lang="ru-RU" b="1" i="1" baseline="30000" dirty="0" smtClean="0">
                <a:solidFill>
                  <a:srgbClr val="C00000"/>
                </a:solidFill>
              </a:rPr>
              <a:t>i</a:t>
            </a:r>
            <a:endParaRPr lang="ru-RU" b="1" dirty="0">
              <a:solidFill>
                <a:srgbClr val="C00000"/>
              </a:solidFill>
            </a:endParaRPr>
          </a:p>
        </p:txBody>
      </p:sp>
    </p:spTree>
    <p:extLst>
      <p:ext uri="{BB962C8B-B14F-4D97-AF65-F5344CB8AC3E}">
        <p14:creationId xmlns:p14="http://schemas.microsoft.com/office/powerpoint/2010/main" val="2558370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ru-RU" b="1" dirty="0" smtClean="0"/>
              <a:t>Формула </a:t>
            </a:r>
            <a:r>
              <a:rPr lang="ru-RU" b="1" dirty="0"/>
              <a:t>для нахождения количества цветов в используемой палитре:</a:t>
            </a:r>
            <a:br>
              <a:rPr lang="ru-RU" b="1" dirty="0"/>
            </a:br>
            <a:r>
              <a:rPr lang="ru-RU" sz="5300" b="1" dirty="0">
                <a:solidFill>
                  <a:srgbClr val="C00000"/>
                </a:solidFill>
              </a:rPr>
              <a:t>i = </a:t>
            </a:r>
            <a:r>
              <a:rPr lang="ru-RU" sz="5300" b="1" dirty="0" smtClean="0">
                <a:solidFill>
                  <a:srgbClr val="C00000"/>
                </a:solidFill>
              </a:rPr>
              <a:t>log</a:t>
            </a:r>
            <a:r>
              <a:rPr lang="ru-RU" sz="5300" b="1" baseline="-25000" dirty="0" smtClean="0">
                <a:solidFill>
                  <a:srgbClr val="C00000"/>
                </a:solidFill>
              </a:rPr>
              <a:t>2</a:t>
            </a:r>
            <a:r>
              <a:rPr lang="ru-RU" sz="5300" b="1" dirty="0" smtClean="0">
                <a:solidFill>
                  <a:srgbClr val="C00000"/>
                </a:solidFill>
              </a:rPr>
              <a:t>N</a:t>
            </a:r>
            <a:r>
              <a:rPr lang="en-US" sz="5300" b="1" dirty="0" smtClean="0">
                <a:solidFill>
                  <a:srgbClr val="C00000"/>
                </a:solidFill>
              </a:rPr>
              <a:t/>
            </a:r>
            <a:br>
              <a:rPr lang="en-US" sz="5300" b="1" dirty="0" smtClean="0">
                <a:solidFill>
                  <a:srgbClr val="C00000"/>
                </a:solidFill>
              </a:rPr>
            </a:br>
            <a:r>
              <a:rPr lang="ru-RU" sz="4000" b="1" dirty="0"/>
              <a:t>N</a:t>
            </a:r>
            <a:r>
              <a:rPr lang="ru-RU" sz="4000" dirty="0"/>
              <a:t> — количество цветов</a:t>
            </a:r>
            <a:br>
              <a:rPr lang="ru-RU" sz="4000" dirty="0"/>
            </a:br>
            <a:r>
              <a:rPr lang="ru-RU" sz="4000" b="1" dirty="0"/>
              <a:t>i</a:t>
            </a:r>
            <a:r>
              <a:rPr lang="ru-RU" sz="4000" dirty="0"/>
              <a:t> — глубина </a:t>
            </a:r>
            <a:r>
              <a:rPr lang="ru-RU" sz="4000" dirty="0" smtClean="0"/>
              <a:t>цвета</a:t>
            </a:r>
            <a:r>
              <a:rPr lang="en-US" sz="4000" dirty="0" smtClean="0"/>
              <a:t/>
            </a:r>
            <a:br>
              <a:rPr lang="en-US" sz="4000" dirty="0" smtClean="0"/>
            </a:br>
            <a:r>
              <a:rPr lang="ru-RU" sz="2700" b="1" i="1" dirty="0" smtClean="0">
                <a:solidFill>
                  <a:srgbClr val="FFC000"/>
                </a:solidFill>
              </a:rPr>
              <a:t>из формулы следует:</a:t>
            </a:r>
            <a:r>
              <a:rPr lang="en-US" sz="2700" b="1" i="1" dirty="0" smtClean="0">
                <a:solidFill>
                  <a:srgbClr val="FFC000"/>
                </a:solidFill>
              </a:rPr>
              <a:t/>
            </a:r>
            <a:br>
              <a:rPr lang="en-US" sz="2700" b="1" i="1" dirty="0" smtClean="0">
                <a:solidFill>
                  <a:srgbClr val="FFC000"/>
                </a:solidFill>
              </a:rPr>
            </a:br>
            <a:r>
              <a:rPr lang="ru-RU" sz="2700" b="1" dirty="0"/>
              <a:t>В цветовой модели RGB</a:t>
            </a:r>
            <a:r>
              <a:rPr lang="ru-RU" sz="2700" dirty="0"/>
              <a:t> (красный (R), зеленый (G), синий (B)): R (0..255) G (0..255) B (0..255) -&gt; получаем </a:t>
            </a:r>
            <a:r>
              <a:rPr lang="ru-RU" sz="2700" i="1" dirty="0"/>
              <a:t>2</a:t>
            </a:r>
            <a:r>
              <a:rPr lang="ru-RU" sz="2700" i="1" baseline="30000" dirty="0"/>
              <a:t>8</a:t>
            </a:r>
            <a:r>
              <a:rPr lang="ru-RU" sz="2700" dirty="0"/>
              <a:t> вариантов на каждый из трех цветов.</a:t>
            </a:r>
            <a:br>
              <a:rPr lang="ru-RU" sz="2700" dirty="0"/>
            </a:br>
            <a:r>
              <a:rPr lang="ru-RU" sz="2700" dirty="0"/>
              <a:t>R G B: 24 бита = 3 байта — </a:t>
            </a:r>
            <a:r>
              <a:rPr lang="ru-RU" sz="2700" b="1" dirty="0"/>
              <a:t>режим </a:t>
            </a:r>
            <a:r>
              <a:rPr lang="ru-RU" sz="2700" b="1" dirty="0" err="1"/>
              <a:t>True</a:t>
            </a:r>
            <a:r>
              <a:rPr lang="ru-RU" sz="2700" b="1" dirty="0"/>
              <a:t> </a:t>
            </a:r>
            <a:r>
              <a:rPr lang="ru-RU" sz="2700" b="1" dirty="0" err="1"/>
              <a:t>Color</a:t>
            </a:r>
            <a:r>
              <a:rPr lang="ru-RU" sz="2700" dirty="0"/>
              <a:t> (истинный цвет)</a:t>
            </a:r>
            <a:r>
              <a:rPr lang="ru-RU" dirty="0"/>
              <a:t/>
            </a:r>
            <a:br>
              <a:rPr lang="ru-RU" dirty="0"/>
            </a:br>
            <a:r>
              <a:rPr lang="ru-RU" sz="4800" dirty="0"/>
              <a:t/>
            </a:r>
            <a:br>
              <a:rPr lang="ru-RU" sz="4800" dirty="0"/>
            </a:br>
            <a:r>
              <a:rPr lang="ru-RU" sz="5300" b="1" dirty="0">
                <a:solidFill>
                  <a:srgbClr val="C00000"/>
                </a:solidFill>
              </a:rPr>
              <a:t/>
            </a:r>
            <a:br>
              <a:rPr lang="ru-RU" sz="5300" b="1" dirty="0">
                <a:solidFill>
                  <a:srgbClr val="C00000"/>
                </a:solidFill>
              </a:rPr>
            </a:br>
            <a:endParaRPr lang="ru-RU" sz="5300" b="1" dirty="0">
              <a:solidFill>
                <a:srgbClr val="C00000"/>
              </a:solidFill>
            </a:endParaRPr>
          </a:p>
        </p:txBody>
      </p:sp>
    </p:spTree>
    <p:extLst>
      <p:ext uri="{BB962C8B-B14F-4D97-AF65-F5344CB8AC3E}">
        <p14:creationId xmlns:p14="http://schemas.microsoft.com/office/powerpoint/2010/main" val="134595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a:t>Ф</a:t>
            </a:r>
            <a:r>
              <a:rPr lang="ru-RU" b="1" dirty="0" smtClean="0"/>
              <a:t>ормула </a:t>
            </a:r>
            <a:r>
              <a:rPr lang="ru-RU" b="1" dirty="0"/>
              <a:t>объема памяти для хранения растрового изображения:</a:t>
            </a:r>
            <a:endParaRPr lang="ru-RU" dirty="0"/>
          </a:p>
        </p:txBody>
      </p:sp>
      <p:sp>
        <p:nvSpPr>
          <p:cNvPr id="3" name="Прямоугольник 2"/>
          <p:cNvSpPr/>
          <p:nvPr/>
        </p:nvSpPr>
        <p:spPr>
          <a:xfrm>
            <a:off x="179512" y="1582340"/>
            <a:ext cx="8964488" cy="5016758"/>
          </a:xfrm>
          <a:prstGeom prst="rect">
            <a:avLst/>
          </a:prstGeom>
        </p:spPr>
        <p:txBody>
          <a:bodyPr wrap="square">
            <a:spAutoFit/>
          </a:bodyPr>
          <a:lstStyle/>
          <a:p>
            <a:pPr algn="ctr"/>
            <a:r>
              <a:rPr lang="ru-RU" sz="4400" b="1" dirty="0">
                <a:solidFill>
                  <a:srgbClr val="C00000"/>
                </a:solidFill>
              </a:rPr>
              <a:t>I = M * N * i</a:t>
            </a:r>
          </a:p>
          <a:p>
            <a:r>
              <a:rPr lang="ru-RU" sz="2000" dirty="0"/>
              <a:t>где:</a:t>
            </a:r>
          </a:p>
          <a:p>
            <a:r>
              <a:rPr lang="ru-RU" sz="2800" b="1" dirty="0"/>
              <a:t>I</a:t>
            </a:r>
            <a:r>
              <a:rPr lang="ru-RU" sz="2800" dirty="0"/>
              <a:t> — объем памяти, требуемый для хранения </a:t>
            </a:r>
            <a:r>
              <a:rPr lang="ru-RU" sz="2800" dirty="0" smtClean="0"/>
              <a:t>изображения</a:t>
            </a:r>
            <a:endParaRPr lang="ru-RU" sz="2800" dirty="0"/>
          </a:p>
          <a:p>
            <a:r>
              <a:rPr lang="ru-RU" sz="2800" b="1" dirty="0"/>
              <a:t>M</a:t>
            </a:r>
            <a:r>
              <a:rPr lang="ru-RU" sz="2800" dirty="0"/>
              <a:t> — ширина изображения в пикселях</a:t>
            </a:r>
          </a:p>
          <a:p>
            <a:r>
              <a:rPr lang="ru-RU" sz="2800" b="1" dirty="0"/>
              <a:t>N</a:t>
            </a:r>
            <a:r>
              <a:rPr lang="ru-RU" sz="2800" dirty="0"/>
              <a:t> — высота изображения в пикселях</a:t>
            </a:r>
          </a:p>
          <a:p>
            <a:r>
              <a:rPr lang="ru-RU" sz="2800" b="1" dirty="0"/>
              <a:t>i</a:t>
            </a:r>
            <a:r>
              <a:rPr lang="ru-RU" sz="2800" dirty="0"/>
              <a:t> — глубина кодирования цвета или разрешение</a:t>
            </a:r>
          </a:p>
          <a:p>
            <a:r>
              <a:rPr lang="ru-RU" sz="2800" i="1" dirty="0"/>
              <a:t>Или можно формулу записать так:</a:t>
            </a:r>
          </a:p>
          <a:p>
            <a:pPr algn="ctr"/>
            <a:r>
              <a:rPr lang="ru-RU" sz="3200" b="1" dirty="0">
                <a:solidFill>
                  <a:srgbClr val="C00000"/>
                </a:solidFill>
              </a:rPr>
              <a:t>I = N * i битов</a:t>
            </a:r>
          </a:p>
          <a:p>
            <a:r>
              <a:rPr lang="ru-RU" sz="2800" dirty="0"/>
              <a:t>где </a:t>
            </a:r>
            <a:r>
              <a:rPr lang="ru-RU" sz="2800" b="1" dirty="0"/>
              <a:t>N</a:t>
            </a:r>
            <a:r>
              <a:rPr lang="ru-RU" sz="2800" dirty="0"/>
              <a:t> – количество пикселей (M * N) и </a:t>
            </a:r>
            <a:r>
              <a:rPr lang="ru-RU" sz="2800" b="1" dirty="0"/>
              <a:t>i</a:t>
            </a:r>
            <a:r>
              <a:rPr lang="ru-RU" sz="2800" dirty="0"/>
              <a:t> – глубина кодирования цвета (разрядность кодирования)</a:t>
            </a:r>
          </a:p>
        </p:txBody>
      </p:sp>
    </p:spTree>
    <p:extLst>
      <p:ext uri="{BB962C8B-B14F-4D97-AF65-F5344CB8AC3E}">
        <p14:creationId xmlns:p14="http://schemas.microsoft.com/office/powerpoint/2010/main" val="256203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Простой пример:</a:t>
            </a:r>
            <a:endParaRPr lang="ru-RU" dirty="0"/>
          </a:p>
        </p:txBody>
      </p:sp>
      <p:pic>
        <p:nvPicPr>
          <p:cNvPr id="3" name="9-egifka.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2463" y="488950"/>
            <a:ext cx="7837487" cy="5878513"/>
          </a:xfrm>
          <a:prstGeom prst="rect">
            <a:avLst/>
          </a:prstGeom>
        </p:spPr>
      </p:pic>
    </p:spTree>
    <p:extLst>
      <p:ext uri="{BB962C8B-B14F-4D97-AF65-F5344CB8AC3E}">
        <p14:creationId xmlns:p14="http://schemas.microsoft.com/office/powerpoint/2010/main" val="4104883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34944"/>
            <a:ext cx="8229600" cy="1143000"/>
          </a:xfrm>
        </p:spPr>
        <p:txBody>
          <a:bodyPr/>
          <a:lstStyle/>
          <a:p>
            <a:r>
              <a:rPr lang="ru-RU" dirty="0" smtClean="0"/>
              <a:t>Пример 1: </a:t>
            </a:r>
            <a:endParaRPr lang="ru-RU" dirty="0"/>
          </a:p>
        </p:txBody>
      </p:sp>
      <p:sp>
        <p:nvSpPr>
          <p:cNvPr id="3" name="Прямоугольник 2"/>
          <p:cNvSpPr/>
          <p:nvPr/>
        </p:nvSpPr>
        <p:spPr>
          <a:xfrm>
            <a:off x="7260" y="980728"/>
            <a:ext cx="9144000" cy="5693866"/>
          </a:xfrm>
          <a:prstGeom prst="rect">
            <a:avLst/>
          </a:prstGeom>
        </p:spPr>
        <p:txBody>
          <a:bodyPr wrap="square">
            <a:spAutoFit/>
          </a:bodyPr>
          <a:lstStyle/>
          <a:p>
            <a:pPr algn="ctr"/>
            <a:r>
              <a:rPr lang="ru-RU" sz="2800" dirty="0"/>
              <a:t>Какой минимальный объём памяти (в Кбайт) нужно зарезервировать, чтобы можно было сохранить любое растровое изображение размером 128×128 пикселей при условии, что в изображении могут использоваться 256 различных цветов? В ответе запишите только целое число, единицу измерения писать не нужно</a:t>
            </a:r>
            <a:r>
              <a:rPr lang="ru-RU" sz="2800" dirty="0" smtClean="0"/>
              <a:t>.</a:t>
            </a:r>
          </a:p>
          <a:p>
            <a:r>
              <a:rPr lang="ru-RU" sz="2800" b="1" dirty="0" smtClean="0"/>
              <a:t>Решение:</a:t>
            </a:r>
          </a:p>
          <a:p>
            <a:r>
              <a:rPr lang="ru-RU" sz="2800" dirty="0" smtClean="0"/>
              <a:t>Один пиксель кодируется 8 битами памяти, </a:t>
            </a:r>
          </a:p>
          <a:p>
            <a:r>
              <a:rPr lang="ru-RU" sz="2800" dirty="0" smtClean="0"/>
              <a:t>так как 2</a:t>
            </a:r>
            <a:r>
              <a:rPr lang="ru-RU" sz="2800" baseline="30000" dirty="0" smtClean="0"/>
              <a:t>8</a:t>
            </a:r>
            <a:r>
              <a:rPr lang="ru-RU" sz="2800" dirty="0" smtClean="0"/>
              <a:t> = 256.</a:t>
            </a:r>
          </a:p>
          <a:p>
            <a:r>
              <a:rPr lang="ru-RU" sz="2800" dirty="0" smtClean="0"/>
              <a:t>Всего 128 * 128 = 2</a:t>
            </a:r>
            <a:r>
              <a:rPr lang="ru-RU" sz="2800" baseline="30000" dirty="0" smtClean="0"/>
              <a:t>7</a:t>
            </a:r>
            <a:r>
              <a:rPr lang="ru-RU" sz="2800" dirty="0" smtClean="0"/>
              <a:t> · 2</a:t>
            </a:r>
            <a:r>
              <a:rPr lang="ru-RU" sz="2800" baseline="30000" dirty="0" smtClean="0"/>
              <a:t>7</a:t>
            </a:r>
            <a:r>
              <a:rPr lang="ru-RU" sz="2800" dirty="0" smtClean="0"/>
              <a:t> = 2</a:t>
            </a:r>
            <a:r>
              <a:rPr lang="ru-RU" sz="2800" baseline="30000" dirty="0" smtClean="0"/>
              <a:t>14</a:t>
            </a:r>
            <a:r>
              <a:rPr lang="ru-RU" sz="2800" dirty="0" smtClean="0"/>
              <a:t> пикселей.</a:t>
            </a:r>
          </a:p>
          <a:p>
            <a:r>
              <a:rPr lang="ru-RU" sz="2800" dirty="0" smtClean="0"/>
              <a:t>Тогда объем памяти, занимаемый изображением</a:t>
            </a:r>
          </a:p>
          <a:p>
            <a:r>
              <a:rPr lang="ru-RU" sz="2800" dirty="0" smtClean="0"/>
              <a:t>2</a:t>
            </a:r>
            <a:r>
              <a:rPr lang="ru-RU" sz="2800" baseline="30000" dirty="0" smtClean="0"/>
              <a:t>14</a:t>
            </a:r>
            <a:r>
              <a:rPr lang="ru-RU" sz="2800" dirty="0" smtClean="0"/>
              <a:t> * 8 = 2</a:t>
            </a:r>
            <a:r>
              <a:rPr lang="ru-RU" sz="2800" baseline="30000" dirty="0" smtClean="0"/>
              <a:t>17</a:t>
            </a:r>
            <a:r>
              <a:rPr lang="ru-RU" sz="2800" dirty="0" smtClean="0"/>
              <a:t> бит = 2</a:t>
            </a:r>
            <a:r>
              <a:rPr lang="ru-RU" sz="2800" baseline="30000" dirty="0" smtClean="0"/>
              <a:t>14</a:t>
            </a:r>
            <a:r>
              <a:rPr lang="ru-RU" sz="2800" dirty="0" smtClean="0"/>
              <a:t> байт = 2</a:t>
            </a:r>
            <a:r>
              <a:rPr lang="ru-RU" sz="2800" baseline="30000" dirty="0" smtClean="0"/>
              <a:t>4</a:t>
            </a:r>
            <a:r>
              <a:rPr lang="ru-RU" sz="2800" dirty="0" smtClean="0"/>
              <a:t> Кбайт = 16 Кбайт.</a:t>
            </a:r>
          </a:p>
          <a:p>
            <a:pPr algn="ctr"/>
            <a:endParaRPr lang="ru-RU" sz="2800" dirty="0"/>
          </a:p>
        </p:txBody>
      </p:sp>
    </p:spTree>
    <p:extLst>
      <p:ext uri="{BB962C8B-B14F-4D97-AF65-F5344CB8AC3E}">
        <p14:creationId xmlns:p14="http://schemas.microsoft.com/office/powerpoint/2010/main" val="796717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 2:</a:t>
            </a:r>
            <a:endParaRPr lang="ru-RU" dirty="0"/>
          </a:p>
        </p:txBody>
      </p:sp>
      <p:sp>
        <p:nvSpPr>
          <p:cNvPr id="3" name="Rectangle 1"/>
          <p:cNvSpPr>
            <a:spLocks noChangeArrowheads="1"/>
          </p:cNvSpPr>
          <p:nvPr/>
        </p:nvSpPr>
        <p:spPr bwMode="auto">
          <a:xfrm>
            <a:off x="188820" y="2546583"/>
            <a:ext cx="8968232" cy="33880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ru-RU" sz="2400" dirty="0" smtClean="0"/>
              <a:t>1. Для </a:t>
            </a:r>
            <a:r>
              <a:rPr lang="ru-RU" sz="2400" dirty="0"/>
              <a:t>хранения в информационной системе документы сканируются с разрешением 300 </a:t>
            </a:r>
            <a:r>
              <a:rPr lang="ru-RU" sz="2400" dirty="0" err="1"/>
              <a:t>dpi</a:t>
            </a:r>
            <a:r>
              <a:rPr lang="ru-RU" sz="2400" dirty="0"/>
              <a:t> и цветовой системой, содержащей 2</a:t>
            </a:r>
            <a:r>
              <a:rPr lang="ru-RU" sz="2400" baseline="30000" dirty="0"/>
              <a:t>16</a:t>
            </a:r>
            <a:r>
              <a:rPr lang="ru-RU" sz="2400" dirty="0"/>
              <a:t> = 65 536 цветов. Методы сжатия изображений не используются. Средний размер отсканированного документа составляет 16 Мбайт. В целях экономии было решено перейти на разрешение 150 </a:t>
            </a:r>
            <a:r>
              <a:rPr lang="ru-RU" sz="2400" dirty="0" err="1"/>
              <a:t>dpi</a:t>
            </a:r>
            <a:r>
              <a:rPr lang="ru-RU" sz="2400" dirty="0"/>
              <a:t> и цветовую систему, содержащую 256 цветов. Сколько Мбайт будет составлять средний размер документа, отсканированного с изменёнными параметрами?</a:t>
            </a:r>
            <a:endParaRPr lang="ru-RU" altLang="ru-RU" sz="2400" dirty="0">
              <a:latin typeface="+mn-lt"/>
              <a:cs typeface="+mn-cs"/>
            </a:endParaRPr>
          </a:p>
        </p:txBody>
      </p:sp>
    </p:spTree>
    <p:extLst>
      <p:ext uri="{BB962C8B-B14F-4D97-AF65-F5344CB8AC3E}">
        <p14:creationId xmlns:p14="http://schemas.microsoft.com/office/powerpoint/2010/main" val="170540428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1395</TotalTime>
  <Words>178</Words>
  <Application>Microsoft Office PowerPoint</Application>
  <PresentationFormat>Экран (4:3)</PresentationFormat>
  <Paragraphs>102</Paragraphs>
  <Slides>26</Slides>
  <Notes>0</Notes>
  <HiddenSlides>0</HiddenSlides>
  <MMClips>1</MMClips>
  <ScaleCrop>false</ScaleCrop>
  <HeadingPairs>
    <vt:vector size="4" baseType="variant">
      <vt:variant>
        <vt:lpstr>Тема</vt:lpstr>
      </vt:variant>
      <vt:variant>
        <vt:i4>1</vt:i4>
      </vt:variant>
      <vt:variant>
        <vt:lpstr>Заголовки слайдов</vt:lpstr>
      </vt:variant>
      <vt:variant>
        <vt:i4>26</vt:i4>
      </vt:variant>
    </vt:vector>
  </HeadingPairs>
  <TitlesOfParts>
    <vt:vector size="27" baseType="lpstr">
      <vt:lpstr>Тема Office</vt:lpstr>
      <vt:lpstr>Кодирование звуковой и графической информации</vt:lpstr>
      <vt:lpstr>Кодирование графической информации</vt:lpstr>
      <vt:lpstr> Кодирование изображений  : </vt:lpstr>
      <vt:lpstr>        Если глубина кодирования составляет i битов на пиксель, код каждого пикселя выбирается из 2i возможных вариантов, поэтому можно использовать не более 2i различных цветов:   N= 2i</vt:lpstr>
      <vt:lpstr>           Формула для нахождения количества цветов в используемой палитре: i = log2N N — количество цветов i — глубина цвета из формулы следует: В цветовой модели RGB (красный (R), зеленый (G), синий (B)): R (0..255) G (0..255) B (0..255) -&gt; получаем 28 вариантов на каждый из трех цветов. R G B: 24 бита = 3 байта — режим True Color (истинный цвет)   </vt:lpstr>
      <vt:lpstr>Формула объема памяти для хранения растрового изображения:</vt:lpstr>
      <vt:lpstr>Простой пример:</vt:lpstr>
      <vt:lpstr>Пример 1: </vt:lpstr>
      <vt:lpstr>Пример 2:</vt:lpstr>
      <vt:lpstr>Презентация PowerPoint</vt:lpstr>
      <vt:lpstr>                 1. Музыкальный фрагмент был оцифрован и записан в виде файла без использования сжатия данных. Получившийся файл был передан в город А по каналу связи за 30 секунд. Затем тот же музыкальный фрагмент был оцифрован повторно с разрешением в 2 раза выше и частотой дискретизации в 1,5 раза меньше, чем в первый раз. Сжатие данных не производилось. Полученный файл был передан в город Б; пропускная способность канала связи с городом Б в 4 раза выше, чем канала связи с городом А. Сколько секунд длилась передача файла в город Б? В ответе запишите только целое число, единицу измерения писать не нужно.     2. Какой минимальный объём памяти (в Кбайт) нужно зарезервировать, чтобы можно было сохранить любое растровое изображение размером 1024x1024 пикселей при условии, что в изображении могут использоваться 16 различных цветов? В ответе запишите только целое число, единицу измерения писать не нужно.  </vt:lpstr>
      <vt:lpstr>Ответы:</vt:lpstr>
      <vt:lpstr>Задача 1</vt:lpstr>
      <vt:lpstr>Презентация PowerPoint</vt:lpstr>
      <vt:lpstr>Задача 2</vt:lpstr>
      <vt:lpstr>Задача 2</vt:lpstr>
      <vt:lpstr> КОДИРОВАНИЕ ЗВУКОВОЙ ИНФОРМАЦИИ </vt:lpstr>
      <vt:lpstr>Кодирование звука</vt:lpstr>
      <vt:lpstr>                   Разрядность кодирования    Получим формулу объема звукового файла: Для хранения информации о звуке длительностью t секунд, закодированном с частотой дискретизации ƒ Гц и глубиной кодирования β бит требуется бит памяти: I = β * ƒ * t * S I — объем β — глубина кодирования ƒ — частота дискретизации t — время S — количество каналов S для моно = 1, для стерео = 2,  для квадро = 4 </vt:lpstr>
      <vt:lpstr>ОПРЕДЕЛЕНИЕ СКОРОСТИ ПЕРЕДАЧИ ИНФОРМАЦИИ </vt:lpstr>
      <vt:lpstr>Задача 1 </vt:lpstr>
      <vt:lpstr> Решение 1</vt:lpstr>
      <vt:lpstr>Задача 2</vt:lpstr>
      <vt:lpstr>Решение 2</vt:lpstr>
      <vt:lpstr>Задача 3</vt:lpstr>
      <vt:lpstr>Решение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Кодирование звуковой и графической информации</dc:title>
  <dc:creator>Римма Петушина</dc:creator>
  <cp:lastModifiedBy>Римма Петушина</cp:lastModifiedBy>
  <cp:revision>12</cp:revision>
  <dcterms:created xsi:type="dcterms:W3CDTF">2022-12-05T10:03:00Z</dcterms:created>
  <dcterms:modified xsi:type="dcterms:W3CDTF">2022-12-06T09:18:43Z</dcterms:modified>
</cp:coreProperties>
</file>